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  <p:sldMasterId id="2147483654" r:id="rId4"/>
  </p:sldMasterIdLst>
  <p:notesMasterIdLst>
    <p:notesMasterId r:id="rId30"/>
  </p:notesMasterIdLst>
  <p:handoutMasterIdLst>
    <p:handoutMasterId r:id="rId31"/>
  </p:handoutMasterIdLst>
  <p:sldIdLst>
    <p:sldId id="565" r:id="rId5"/>
    <p:sldId id="593" r:id="rId6"/>
    <p:sldId id="595" r:id="rId7"/>
    <p:sldId id="599" r:id="rId8"/>
    <p:sldId id="601" r:id="rId9"/>
    <p:sldId id="597" r:id="rId10"/>
    <p:sldId id="598" r:id="rId11"/>
    <p:sldId id="562" r:id="rId12"/>
    <p:sldId id="532" r:id="rId13"/>
    <p:sldId id="486" r:id="rId14"/>
    <p:sldId id="602" r:id="rId15"/>
    <p:sldId id="603" r:id="rId16"/>
    <p:sldId id="568" r:id="rId17"/>
    <p:sldId id="553" r:id="rId18"/>
    <p:sldId id="495" r:id="rId19"/>
    <p:sldId id="605" r:id="rId20"/>
    <p:sldId id="548" r:id="rId21"/>
    <p:sldId id="606" r:id="rId22"/>
    <p:sldId id="607" r:id="rId23"/>
    <p:sldId id="549" r:id="rId24"/>
    <p:sldId id="577" r:id="rId25"/>
    <p:sldId id="581" r:id="rId26"/>
    <p:sldId id="585" r:id="rId27"/>
    <p:sldId id="586" r:id="rId28"/>
    <p:sldId id="591" r:id="rId29"/>
  </p:sldIdLst>
  <p:sldSz cx="9144000" cy="6858000" type="screen4x3"/>
  <p:notesSz cx="6856413" cy="97504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00CC00"/>
    <a:srgbClr val="FF0000"/>
    <a:srgbClr val="FFFF00"/>
    <a:srgbClr val="00FF00"/>
    <a:srgbClr val="00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6229" autoAdjust="0"/>
  </p:normalViewPr>
  <p:slideViewPr>
    <p:cSldViewPr snapToGrid="0" showGuides="1">
      <p:cViewPr varScale="1">
        <p:scale>
          <a:sx n="60" d="100"/>
          <a:sy n="60" d="100"/>
        </p:scale>
        <p:origin x="1722" y="78"/>
      </p:cViewPr>
      <p:guideLst>
        <p:guide orient="horz" pos="424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57250"/>
            <a:ext cx="4537075" cy="340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5500"/>
            <a:ext cx="5027613" cy="4105275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601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166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  <a:noFill/>
          <a:ln w="9525" cmpd="sng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b="1"/>
              <a:t>South Africa (HDI Rank: 120): A Golden Opportunity – A Major Challenge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 eaLnBrk="1" hangingPunct="1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>
                <a:latin typeface="Arial" panose="020B0604020202020204" pitchFamily="34" charset="0"/>
              </a:defRPr>
            </a:lvl1pPr>
          </a:lstStyle>
          <a:p>
            <a:fld id="{C827805E-0A42-40E7-AC1B-3ECCD128E4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9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4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4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4F1A0-E0CE-4D4E-8386-760D4D53CD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0360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59F64-ADC0-475E-8359-198F7696F7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4386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C880F-D8A9-4CB4-837D-31DCD89D96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31622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95E0C-1AC8-4B83-9933-33EB19C3D7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0620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363B0-9BA6-4D13-87A5-86F4059BE1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9566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E236C-93E3-416A-971F-518D97BDBE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24847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AF706-944D-4D8A-8C5F-D67ED5FC94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5757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55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77588-07CE-49CA-B3B0-7D10E803AE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29240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98886-A64F-4CBB-A250-2081B0BEAC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30876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C1747-31D6-47D7-82E9-FC18EB5AB4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6627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1AA8D-06B7-40FB-9A09-2F75495E10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4458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ZA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8E0D7-2920-4A68-84F8-CC566A1501BC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744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368E3-48E1-474F-94F0-530AF4EDBC2E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390809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99EFA-411B-4106-957F-C000E4E9B40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778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182E6-F925-4980-A963-CF370DFA32A4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73463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5D50F-FB4B-4C72-B56D-BE2D7524E32D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435938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B62BB-902F-494C-A8A0-24D29DBA470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62604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28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2A6A-F972-4D7F-AA47-E9FC0FFF98E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98750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C19C-92A1-493B-9412-939363064058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562450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E0C3-9FBF-47E6-B864-1737618F85C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80636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43A09-282E-4F85-8693-E3DFAB376C3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5104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BAB49-A47A-4186-B9E2-67A0A9AF2724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56652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E44ED-3F97-4DC5-AB9E-3B096C1E97A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676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479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226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68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44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34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768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76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876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383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912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976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176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63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6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7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0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1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3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  <p:sldLayoutId id="21474843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panose="020B0604020202020204" pitchFamily="34" charset="0"/>
              </a:defRPr>
            </a:lvl1pPr>
          </a:lstStyle>
          <a:p>
            <a:fld id="{4A060DCE-B85C-4400-A254-6535AB2A7BE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89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63DD5FD-450B-4927-B8A1-BF93387B3D12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3" cstate="print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17"/>
          <a:stretch>
            <a:fillRect/>
          </a:stretch>
        </p:blipFill>
        <p:spPr bwMode="auto">
          <a:xfrm flipH="1">
            <a:off x="0" y="2144713"/>
            <a:ext cx="9144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79375" y="2570163"/>
            <a:ext cx="899795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GB" altLang="en-US" sz="2800" b="1">
                <a:effectLst/>
                <a:latin typeface="Times" panose="02020603050405020304" pitchFamily="18" charset="0"/>
              </a:rPr>
              <a:t>TOWARDS A RESEARCH FRAMEWORK FOR A HUMAN DEVELOPMENT-BASED “BOTTOM OF THE PYRAMID” ICT DEVELOPMENT STRATEGY IN SOUTH AFRICA</a:t>
            </a:r>
          </a:p>
          <a:p>
            <a:pPr algn="l" eaLnBrk="1" hangingPunct="1"/>
            <a:endParaRPr lang="en-GB" altLang="en-US" b="1">
              <a:effectLst/>
              <a:latin typeface="Times" panose="02020603050405020304" pitchFamily="18" charset="0"/>
            </a:endParaRPr>
          </a:p>
          <a:p>
            <a:pPr algn="l" eaLnBrk="1" hangingPunct="1"/>
            <a:r>
              <a:rPr lang="en-GB" altLang="en-US" sz="2400" b="1">
                <a:effectLst/>
                <a:latin typeface="Times" panose="02020603050405020304" pitchFamily="18" charset="0"/>
              </a:rPr>
              <a:t>Authors:</a:t>
            </a:r>
          </a:p>
          <a:p>
            <a:pPr algn="l" eaLnBrk="1" hangingPunct="1"/>
            <a:r>
              <a:rPr lang="en-GB" altLang="en-US" b="1">
                <a:effectLst/>
                <a:latin typeface="Times" panose="02020603050405020304" pitchFamily="18" charset="0"/>
              </a:rPr>
              <a:t>Walter Brown, Monash SA, 144 Peter Road, Ruimsig, South Africa. </a:t>
            </a:r>
            <a:r>
              <a:rPr lang="en-GB" altLang="en-US" b="1">
                <a:solidFill>
                  <a:srgbClr val="0000CC"/>
                </a:solidFill>
                <a:effectLst/>
                <a:latin typeface="Times" panose="02020603050405020304" pitchFamily="18" charset="0"/>
              </a:rPr>
              <a:t>walbrown@mail.ngo.za</a:t>
            </a:r>
          </a:p>
          <a:p>
            <a:pPr algn="l" eaLnBrk="1" hangingPunct="1"/>
            <a:r>
              <a:rPr lang="en-GB" altLang="en-US" b="1">
                <a:effectLst/>
                <a:latin typeface="Times" panose="02020603050405020304" pitchFamily="18" charset="0"/>
              </a:rPr>
              <a:t>Irwin Brown, University of Cape Town, Private Bag, Rondebosch, 7701, Cape Town, South Africa.</a:t>
            </a:r>
          </a:p>
          <a:p>
            <a:pPr algn="l" eaLnBrk="1" hangingPunct="1"/>
            <a:r>
              <a:rPr lang="en-GB" altLang="en-US" b="1">
                <a:solidFill>
                  <a:srgbClr val="0000CC"/>
                </a:solidFill>
                <a:effectLst/>
                <a:latin typeface="Times" panose="02020603050405020304" pitchFamily="18" charset="0"/>
              </a:rPr>
              <a:t>Irwin.Brown@uct.ac.za</a:t>
            </a:r>
          </a:p>
          <a:p>
            <a:pPr algn="l" eaLnBrk="1" hangingPunct="1"/>
            <a:endParaRPr lang="en-GB" altLang="en-US" b="1">
              <a:solidFill>
                <a:srgbClr val="0000CC"/>
              </a:solidFill>
              <a:effectLst/>
              <a:latin typeface="Times" panose="02020603050405020304" pitchFamily="18" charset="0"/>
            </a:endParaRPr>
          </a:p>
          <a:p>
            <a:pPr algn="l" eaLnBrk="1" hangingPunct="1"/>
            <a:r>
              <a:rPr lang="en-GB" altLang="en-US" sz="2400" b="1">
                <a:effectLst/>
                <a:latin typeface="Times" panose="02020603050405020304" pitchFamily="18" charset="0"/>
              </a:rPr>
              <a:t>Session 58: Information Systems Development</a:t>
            </a:r>
          </a:p>
          <a:p>
            <a:pPr algn="l" eaLnBrk="1" hangingPunct="1"/>
            <a:r>
              <a:rPr lang="en-GB" altLang="en-US" sz="2400" b="1">
                <a:effectLst/>
                <a:latin typeface="Times" panose="02020603050405020304" pitchFamily="18" charset="0"/>
              </a:rPr>
              <a:t>Tuesday 9</a:t>
            </a:r>
            <a:r>
              <a:rPr lang="en-GB" altLang="en-US" sz="2400" b="1" baseline="30000">
                <a:effectLst/>
                <a:latin typeface="Times" panose="02020603050405020304" pitchFamily="18" charset="0"/>
              </a:rPr>
              <a:t>th</a:t>
            </a:r>
            <a:r>
              <a:rPr lang="en-GB" altLang="en-US" sz="2400" b="1">
                <a:effectLst/>
                <a:latin typeface="Times" panose="02020603050405020304" pitchFamily="18" charset="0"/>
              </a:rPr>
              <a:t> June 2009, 16:00 – 17:30. </a:t>
            </a:r>
            <a:r>
              <a:rPr lang="en-US" altLang="en-US" b="1">
                <a:solidFill>
                  <a:srgbClr val="0000CC"/>
                </a:solidFill>
                <a:effectLst/>
                <a:latin typeface="Times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92"/>
          <p:cNvSpPr txBox="1">
            <a:spLocks noChangeArrowheads="1"/>
          </p:cNvSpPr>
          <p:nvPr/>
        </p:nvSpPr>
        <p:spPr bwMode="auto">
          <a:xfrm>
            <a:off x="219075" y="393700"/>
            <a:ext cx="23479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>
                <a:solidFill>
                  <a:schemeClr val="bg1"/>
                </a:solidFill>
                <a:effectLst/>
              </a:rPr>
              <a:t>Racial Inequality in Education</a:t>
            </a:r>
            <a:endParaRPr lang="en-US" altLang="en-US" sz="2800" b="1">
              <a:solidFill>
                <a:schemeClr val="bg1"/>
              </a:solidFill>
              <a:effectLst/>
            </a:endParaRPr>
          </a:p>
        </p:txBody>
      </p:sp>
      <p:sp>
        <p:nvSpPr>
          <p:cNvPr id="578853" name="Line 293"/>
          <p:cNvSpPr>
            <a:spLocks noChangeShapeType="1"/>
          </p:cNvSpPr>
          <p:nvPr/>
        </p:nvSpPr>
        <p:spPr bwMode="auto">
          <a:xfrm rot="-5400000">
            <a:off x="1770856" y="1086644"/>
            <a:ext cx="2173288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4" name="Text Box 294"/>
          <p:cNvSpPr txBox="1">
            <a:spLocks noChangeArrowheads="1"/>
          </p:cNvSpPr>
          <p:nvPr/>
        </p:nvSpPr>
        <p:spPr bwMode="auto">
          <a:xfrm>
            <a:off x="3054350" y="117475"/>
            <a:ext cx="60896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altLang="en-US" sz="2000" b="1">
                <a:solidFill>
                  <a:schemeClr val="bg1"/>
                </a:solidFill>
                <a:effectLst/>
              </a:rPr>
              <a:t>A Nation fragmented by historical divisions: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 sz="1400" b="1">
                <a:solidFill>
                  <a:schemeClr val="bg1"/>
                </a:solidFill>
                <a:effectLst/>
              </a:rPr>
              <a:t>African (aka “Black” or “Black African”)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 sz="1400" b="1">
                <a:solidFill>
                  <a:schemeClr val="bg1"/>
                </a:solidFill>
                <a:effectLst/>
              </a:rPr>
              <a:t>Coloured (usually mixed Black/Indian/White Ancestry)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 sz="1400" b="1">
                <a:solidFill>
                  <a:schemeClr val="bg1"/>
                </a:solidFill>
                <a:effectLst/>
              </a:rPr>
              <a:t>Indian (of Indian, Pakistani, Malay, Nepalese Ancestry) 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 sz="1400" b="1">
                <a:solidFill>
                  <a:schemeClr val="bg1"/>
                </a:solidFill>
                <a:effectLst/>
              </a:rPr>
              <a:t>White (aka European, any ancestor continent)</a:t>
            </a:r>
            <a:r>
              <a:rPr lang="en-GB" altLang="en-US" b="1">
                <a:solidFill>
                  <a:schemeClr val="bg1"/>
                </a:solidFill>
                <a:effectLst/>
              </a:rPr>
              <a:t> </a:t>
            </a:r>
            <a:endParaRPr lang="en-US" altLang="en-US" b="1">
              <a:solidFill>
                <a:schemeClr val="bg1"/>
              </a:solidFill>
              <a:effectLst/>
            </a:endParaRPr>
          </a:p>
        </p:txBody>
      </p:sp>
      <p:sp>
        <p:nvSpPr>
          <p:cNvPr id="578855" name="Line 295"/>
          <p:cNvSpPr>
            <a:spLocks noChangeShapeType="1"/>
          </p:cNvSpPr>
          <p:nvPr/>
        </p:nvSpPr>
        <p:spPr bwMode="auto">
          <a:xfrm>
            <a:off x="0" y="2125663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6" name="Text Box 296"/>
          <p:cNvSpPr txBox="1">
            <a:spLocks noChangeArrowheads="1"/>
          </p:cNvSpPr>
          <p:nvPr/>
        </p:nvSpPr>
        <p:spPr bwMode="auto">
          <a:xfrm>
            <a:off x="3019425" y="1668463"/>
            <a:ext cx="6124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effectLst/>
              </a:rPr>
              <a:t>Race classifications retained for official monitoring</a:t>
            </a:r>
            <a:endParaRPr lang="en-US" altLang="en-US" sz="1800" b="1">
              <a:solidFill>
                <a:srgbClr val="FFFF00"/>
              </a:solidFill>
              <a:effectLst/>
            </a:endParaRPr>
          </a:p>
        </p:txBody>
      </p:sp>
      <p:grpSp>
        <p:nvGrpSpPr>
          <p:cNvPr id="2" name="Group 305"/>
          <p:cNvGrpSpPr>
            <a:grpSpLocks/>
          </p:cNvGrpSpPr>
          <p:nvPr/>
        </p:nvGrpSpPr>
        <p:grpSpPr bwMode="auto">
          <a:xfrm>
            <a:off x="65088" y="2262188"/>
            <a:ext cx="8893175" cy="4598987"/>
            <a:chOff x="41" y="1425"/>
            <a:chExt cx="5602" cy="2918"/>
          </a:xfrm>
        </p:grpSpPr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41" y="4129"/>
              <a:ext cx="560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Chart derived from Statistics South Africa Survey 2006/2007</a:t>
              </a:r>
            </a:p>
          </p:txBody>
        </p:sp>
        <p:sp>
          <p:nvSpPr>
            <p:cNvPr id="578569" name="Rectangle 9"/>
            <p:cNvSpPr>
              <a:spLocks noChangeArrowheads="1"/>
            </p:cNvSpPr>
            <p:nvPr/>
          </p:nvSpPr>
          <p:spPr bwMode="auto">
            <a:xfrm>
              <a:off x="158" y="1425"/>
              <a:ext cx="5485" cy="2697"/>
            </a:xfrm>
            <a:prstGeom prst="rect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370" name="Group 304"/>
            <p:cNvGrpSpPr>
              <a:grpSpLocks/>
            </p:cNvGrpSpPr>
            <p:nvPr/>
          </p:nvGrpSpPr>
          <p:grpSpPr bwMode="auto">
            <a:xfrm>
              <a:off x="181" y="1792"/>
              <a:ext cx="4487" cy="2298"/>
              <a:chOff x="181" y="1792"/>
              <a:chExt cx="4487" cy="2298"/>
            </a:xfrm>
          </p:grpSpPr>
          <p:grpSp>
            <p:nvGrpSpPr>
              <p:cNvPr id="15377" name="Group 288"/>
              <p:cNvGrpSpPr>
                <a:grpSpLocks/>
              </p:cNvGrpSpPr>
              <p:nvPr/>
            </p:nvGrpSpPr>
            <p:grpSpPr bwMode="auto">
              <a:xfrm>
                <a:off x="181" y="1792"/>
                <a:ext cx="4487" cy="2298"/>
                <a:chOff x="323" y="1729"/>
                <a:chExt cx="4859" cy="2298"/>
              </a:xfrm>
            </p:grpSpPr>
            <p:sp>
              <p:nvSpPr>
                <p:cNvPr id="578572" name="Freeform 12"/>
                <p:cNvSpPr>
                  <a:spLocks/>
                </p:cNvSpPr>
                <p:nvPr/>
              </p:nvSpPr>
              <p:spPr bwMode="auto">
                <a:xfrm>
                  <a:off x="1018" y="1729"/>
                  <a:ext cx="178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88" y="1994"/>
                    </a:cxn>
                    <a:cxn ang="0">
                      <a:pos x="188" y="0"/>
                    </a:cxn>
                    <a:cxn ang="0">
                      <a:pos x="0" y="129"/>
                    </a:cxn>
                    <a:cxn ang="0">
                      <a:pos x="0" y="2123"/>
                    </a:cxn>
                  </a:cxnLst>
                  <a:rect l="0" t="0" r="r" b="b"/>
                  <a:pathLst>
                    <a:path w="188" h="2123">
                      <a:moveTo>
                        <a:pt x="0" y="2123"/>
                      </a:moveTo>
                      <a:lnTo>
                        <a:pt x="188" y="1994"/>
                      </a:lnTo>
                      <a:lnTo>
                        <a:pt x="188" y="0"/>
                      </a:lnTo>
                      <a:lnTo>
                        <a:pt x="0" y="129"/>
                      </a:lnTo>
                      <a:lnTo>
                        <a:pt x="0" y="21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3" name="Freeform 13"/>
                <p:cNvSpPr>
                  <a:spLocks/>
                </p:cNvSpPr>
                <p:nvPr/>
              </p:nvSpPr>
              <p:spPr bwMode="auto">
                <a:xfrm>
                  <a:off x="1018" y="3723"/>
                  <a:ext cx="4164" cy="129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4207" y="129"/>
                    </a:cxn>
                    <a:cxn ang="0">
                      <a:pos x="4397" y="0"/>
                    </a:cxn>
                    <a:cxn ang="0">
                      <a:pos x="189" y="0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4397" h="129">
                      <a:moveTo>
                        <a:pt x="0" y="129"/>
                      </a:moveTo>
                      <a:lnTo>
                        <a:pt x="4207" y="129"/>
                      </a:lnTo>
                      <a:lnTo>
                        <a:pt x="4397" y="0"/>
                      </a:lnTo>
                      <a:lnTo>
                        <a:pt x="189" y="0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4" name="Rectangle 14"/>
                <p:cNvSpPr>
                  <a:spLocks noChangeArrowheads="1"/>
                </p:cNvSpPr>
                <p:nvPr/>
              </p:nvSpPr>
              <p:spPr bwMode="auto">
                <a:xfrm>
                  <a:off x="1196" y="1729"/>
                  <a:ext cx="3986" cy="199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5" name="Freeform 15"/>
                <p:cNvSpPr>
                  <a:spLocks/>
                </p:cNvSpPr>
                <p:nvPr/>
              </p:nvSpPr>
              <p:spPr bwMode="auto">
                <a:xfrm>
                  <a:off x="1018" y="1729"/>
                  <a:ext cx="178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88" y="1994"/>
                    </a:cxn>
                    <a:cxn ang="0">
                      <a:pos x="188" y="0"/>
                    </a:cxn>
                  </a:cxnLst>
                  <a:rect l="0" t="0" r="r" b="b"/>
                  <a:pathLst>
                    <a:path w="188" h="2123">
                      <a:moveTo>
                        <a:pt x="0" y="2123"/>
                      </a:moveTo>
                      <a:lnTo>
                        <a:pt x="188" y="1994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6" name="Freeform 16"/>
                <p:cNvSpPr>
                  <a:spLocks/>
                </p:cNvSpPr>
                <p:nvPr/>
              </p:nvSpPr>
              <p:spPr bwMode="auto">
                <a:xfrm>
                  <a:off x="1516" y="1729"/>
                  <a:ext cx="180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90" y="1994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190" h="2123">
                      <a:moveTo>
                        <a:pt x="0" y="2123"/>
                      </a:moveTo>
                      <a:lnTo>
                        <a:pt x="190" y="1994"/>
                      </a:lnTo>
                      <a:lnTo>
                        <a:pt x="190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7" name="Freeform 17"/>
                <p:cNvSpPr>
                  <a:spLocks/>
                </p:cNvSpPr>
                <p:nvPr/>
              </p:nvSpPr>
              <p:spPr bwMode="auto">
                <a:xfrm>
                  <a:off x="2014" y="1729"/>
                  <a:ext cx="179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89" y="1994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189" h="2123">
                      <a:moveTo>
                        <a:pt x="0" y="2123"/>
                      </a:moveTo>
                      <a:lnTo>
                        <a:pt x="189" y="199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8" name="Freeform 18"/>
                <p:cNvSpPr>
                  <a:spLocks/>
                </p:cNvSpPr>
                <p:nvPr/>
              </p:nvSpPr>
              <p:spPr bwMode="auto">
                <a:xfrm>
                  <a:off x="2512" y="1729"/>
                  <a:ext cx="182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89" y="1994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189" h="2123">
                      <a:moveTo>
                        <a:pt x="0" y="2123"/>
                      </a:moveTo>
                      <a:lnTo>
                        <a:pt x="189" y="199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79" name="Freeform 19"/>
                <p:cNvSpPr>
                  <a:spLocks/>
                </p:cNvSpPr>
                <p:nvPr/>
              </p:nvSpPr>
              <p:spPr bwMode="auto">
                <a:xfrm>
                  <a:off x="3010" y="1729"/>
                  <a:ext cx="181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91" y="1994"/>
                    </a:cxn>
                    <a:cxn ang="0">
                      <a:pos x="191" y="0"/>
                    </a:cxn>
                  </a:cxnLst>
                  <a:rect l="0" t="0" r="r" b="b"/>
                  <a:pathLst>
                    <a:path w="191" h="2123">
                      <a:moveTo>
                        <a:pt x="0" y="2123"/>
                      </a:moveTo>
                      <a:lnTo>
                        <a:pt x="191" y="1994"/>
                      </a:lnTo>
                      <a:lnTo>
                        <a:pt x="191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0" name="Freeform 20"/>
                <p:cNvSpPr>
                  <a:spLocks/>
                </p:cNvSpPr>
                <p:nvPr/>
              </p:nvSpPr>
              <p:spPr bwMode="auto">
                <a:xfrm>
                  <a:off x="3508" y="1729"/>
                  <a:ext cx="180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90" y="1994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190" h="2123">
                      <a:moveTo>
                        <a:pt x="0" y="2123"/>
                      </a:moveTo>
                      <a:lnTo>
                        <a:pt x="190" y="1994"/>
                      </a:lnTo>
                      <a:lnTo>
                        <a:pt x="190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1" name="Freeform 21"/>
                <p:cNvSpPr>
                  <a:spLocks/>
                </p:cNvSpPr>
                <p:nvPr/>
              </p:nvSpPr>
              <p:spPr bwMode="auto">
                <a:xfrm>
                  <a:off x="4007" y="1729"/>
                  <a:ext cx="179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89" y="1994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189" h="2123">
                      <a:moveTo>
                        <a:pt x="0" y="2123"/>
                      </a:moveTo>
                      <a:lnTo>
                        <a:pt x="189" y="199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2" name="Freeform 22"/>
                <p:cNvSpPr>
                  <a:spLocks/>
                </p:cNvSpPr>
                <p:nvPr/>
              </p:nvSpPr>
              <p:spPr bwMode="auto">
                <a:xfrm>
                  <a:off x="4505" y="1729"/>
                  <a:ext cx="178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89" y="1994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189" h="2123">
                      <a:moveTo>
                        <a:pt x="0" y="2123"/>
                      </a:moveTo>
                      <a:lnTo>
                        <a:pt x="189" y="199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3" name="Freeform 23"/>
                <p:cNvSpPr>
                  <a:spLocks/>
                </p:cNvSpPr>
                <p:nvPr/>
              </p:nvSpPr>
              <p:spPr bwMode="auto">
                <a:xfrm>
                  <a:off x="5002" y="1729"/>
                  <a:ext cx="180" cy="2123"/>
                </a:xfrm>
                <a:custGeom>
                  <a:avLst/>
                  <a:gdLst/>
                  <a:ahLst/>
                  <a:cxnLst>
                    <a:cxn ang="0">
                      <a:pos x="0" y="2123"/>
                    </a:cxn>
                    <a:cxn ang="0">
                      <a:pos x="190" y="1994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190" h="2123">
                      <a:moveTo>
                        <a:pt x="0" y="2123"/>
                      </a:moveTo>
                      <a:lnTo>
                        <a:pt x="190" y="1994"/>
                      </a:lnTo>
                      <a:lnTo>
                        <a:pt x="190" y="0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4" name="Freeform 24"/>
                <p:cNvSpPr>
                  <a:spLocks/>
                </p:cNvSpPr>
                <p:nvPr/>
              </p:nvSpPr>
              <p:spPr bwMode="auto">
                <a:xfrm>
                  <a:off x="1018" y="1729"/>
                  <a:ext cx="178" cy="2123"/>
                </a:xfrm>
                <a:custGeom>
                  <a:avLst/>
                  <a:gdLst/>
                  <a:ahLst/>
                  <a:cxnLst>
                    <a:cxn ang="0">
                      <a:pos x="188" y="0"/>
                    </a:cxn>
                    <a:cxn ang="0">
                      <a:pos x="0" y="129"/>
                    </a:cxn>
                    <a:cxn ang="0">
                      <a:pos x="0" y="2123"/>
                    </a:cxn>
                    <a:cxn ang="0">
                      <a:pos x="188" y="1994"/>
                    </a:cxn>
                    <a:cxn ang="0">
                      <a:pos x="188" y="0"/>
                    </a:cxn>
                  </a:cxnLst>
                  <a:rect l="0" t="0" r="r" b="b"/>
                  <a:pathLst>
                    <a:path w="188" h="2123">
                      <a:moveTo>
                        <a:pt x="188" y="0"/>
                      </a:moveTo>
                      <a:lnTo>
                        <a:pt x="0" y="129"/>
                      </a:lnTo>
                      <a:lnTo>
                        <a:pt x="0" y="2123"/>
                      </a:lnTo>
                      <a:lnTo>
                        <a:pt x="188" y="1994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5" name="Freeform 25"/>
                <p:cNvSpPr>
                  <a:spLocks/>
                </p:cNvSpPr>
                <p:nvPr/>
              </p:nvSpPr>
              <p:spPr bwMode="auto">
                <a:xfrm>
                  <a:off x="1018" y="3723"/>
                  <a:ext cx="4164" cy="129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4207" y="129"/>
                    </a:cxn>
                    <a:cxn ang="0">
                      <a:pos x="4397" y="0"/>
                    </a:cxn>
                    <a:cxn ang="0">
                      <a:pos x="189" y="0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4397" h="129">
                      <a:moveTo>
                        <a:pt x="0" y="129"/>
                      </a:moveTo>
                      <a:lnTo>
                        <a:pt x="4207" y="129"/>
                      </a:lnTo>
                      <a:lnTo>
                        <a:pt x="4397" y="0"/>
                      </a:lnTo>
                      <a:lnTo>
                        <a:pt x="189" y="0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586" name="Rectangle 26"/>
                <p:cNvSpPr>
                  <a:spLocks noChangeArrowheads="1"/>
                </p:cNvSpPr>
                <p:nvPr/>
              </p:nvSpPr>
              <p:spPr bwMode="auto">
                <a:xfrm>
                  <a:off x="1196" y="1729"/>
                  <a:ext cx="3986" cy="1994"/>
                </a:xfrm>
                <a:prstGeom prst="rect">
                  <a:avLst/>
                </a:prstGeom>
                <a:noFill/>
                <a:ln w="11113" cap="rnd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5535" name="Group 27"/>
                <p:cNvGrpSpPr>
                  <a:grpSpLocks/>
                </p:cNvGrpSpPr>
                <p:nvPr/>
              </p:nvGrpSpPr>
              <p:grpSpPr bwMode="auto">
                <a:xfrm>
                  <a:off x="1072" y="3413"/>
                  <a:ext cx="3981" cy="51"/>
                  <a:chOff x="1052" y="3377"/>
                  <a:chExt cx="4205" cy="51"/>
                </a:xfrm>
              </p:grpSpPr>
              <p:sp>
                <p:nvSpPr>
                  <p:cNvPr id="578588" name="Freeform 28"/>
                  <p:cNvSpPr>
                    <a:spLocks/>
                  </p:cNvSpPr>
                  <p:nvPr/>
                </p:nvSpPr>
                <p:spPr bwMode="auto">
                  <a:xfrm>
                    <a:off x="1052" y="3377"/>
                    <a:ext cx="4205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4129" y="51"/>
                      </a:cxn>
                      <a:cxn ang="0">
                        <a:pos x="4205" y="0"/>
                      </a:cxn>
                      <a:cxn ang="0">
                        <a:pos x="76" y="0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4205" h="51">
                        <a:moveTo>
                          <a:pt x="0" y="51"/>
                        </a:moveTo>
                        <a:lnTo>
                          <a:pt x="4129" y="51"/>
                        </a:lnTo>
                        <a:lnTo>
                          <a:pt x="4205" y="0"/>
                        </a:lnTo>
                        <a:lnTo>
                          <a:pt x="76" y="0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00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589" name="Freeform 29"/>
                  <p:cNvSpPr>
                    <a:spLocks/>
                  </p:cNvSpPr>
                  <p:nvPr/>
                </p:nvSpPr>
                <p:spPr bwMode="auto">
                  <a:xfrm>
                    <a:off x="1052" y="3377"/>
                    <a:ext cx="4205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4129" y="51"/>
                      </a:cxn>
                      <a:cxn ang="0">
                        <a:pos x="4205" y="0"/>
                      </a:cxn>
                      <a:cxn ang="0">
                        <a:pos x="76" y="0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4205" h="51">
                        <a:moveTo>
                          <a:pt x="0" y="51"/>
                        </a:moveTo>
                        <a:lnTo>
                          <a:pt x="4129" y="51"/>
                        </a:lnTo>
                        <a:lnTo>
                          <a:pt x="4205" y="0"/>
                        </a:lnTo>
                        <a:lnTo>
                          <a:pt x="76" y="0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36" name="Group 30"/>
                <p:cNvGrpSpPr>
                  <a:grpSpLocks/>
                </p:cNvGrpSpPr>
                <p:nvPr/>
              </p:nvGrpSpPr>
              <p:grpSpPr bwMode="auto">
                <a:xfrm>
                  <a:off x="1072" y="3464"/>
                  <a:ext cx="3909" cy="200"/>
                  <a:chOff x="1052" y="3428"/>
                  <a:chExt cx="4129" cy="200"/>
                </a:xfrm>
              </p:grpSpPr>
              <p:sp>
                <p:nvSpPr>
                  <p:cNvPr id="57859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3428"/>
                    <a:ext cx="4125" cy="200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59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3428"/>
                    <a:ext cx="4125" cy="200"/>
                  </a:xfrm>
                  <a:prstGeom prst="rect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37" name="Group 33"/>
                <p:cNvGrpSpPr>
                  <a:grpSpLocks/>
                </p:cNvGrpSpPr>
                <p:nvPr/>
              </p:nvGrpSpPr>
              <p:grpSpPr bwMode="auto">
                <a:xfrm>
                  <a:off x="4981" y="3413"/>
                  <a:ext cx="72" cy="251"/>
                  <a:chOff x="5181" y="3377"/>
                  <a:chExt cx="76" cy="251"/>
                </a:xfrm>
              </p:grpSpPr>
              <p:sp>
                <p:nvSpPr>
                  <p:cNvPr id="578594" name="Freeform 34"/>
                  <p:cNvSpPr>
                    <a:spLocks/>
                  </p:cNvSpPr>
                  <p:nvPr/>
                </p:nvSpPr>
                <p:spPr bwMode="auto">
                  <a:xfrm>
                    <a:off x="5181" y="3377"/>
                    <a:ext cx="81" cy="266"/>
                  </a:xfrm>
                  <a:custGeom>
                    <a:avLst/>
                    <a:gdLst/>
                    <a:ahLst/>
                    <a:cxnLst>
                      <a:cxn ang="0">
                        <a:pos x="76" y="200"/>
                      </a:cxn>
                      <a:cxn ang="0">
                        <a:pos x="0" y="251"/>
                      </a:cxn>
                      <a:cxn ang="0">
                        <a:pos x="0" y="52"/>
                      </a:cxn>
                      <a:cxn ang="0">
                        <a:pos x="76" y="0"/>
                      </a:cxn>
                      <a:cxn ang="0">
                        <a:pos x="76" y="200"/>
                      </a:cxn>
                    </a:cxnLst>
                    <a:rect l="0" t="0" r="r" b="b"/>
                    <a:pathLst>
                      <a:path w="76" h="251">
                        <a:moveTo>
                          <a:pt x="76" y="200"/>
                        </a:moveTo>
                        <a:lnTo>
                          <a:pt x="0" y="251"/>
                        </a:lnTo>
                        <a:lnTo>
                          <a:pt x="0" y="52"/>
                        </a:lnTo>
                        <a:lnTo>
                          <a:pt x="76" y="0"/>
                        </a:lnTo>
                        <a:lnTo>
                          <a:pt x="76" y="20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595" name="Freeform 35"/>
                  <p:cNvSpPr>
                    <a:spLocks/>
                  </p:cNvSpPr>
                  <p:nvPr/>
                </p:nvSpPr>
                <p:spPr bwMode="auto">
                  <a:xfrm>
                    <a:off x="5181" y="3377"/>
                    <a:ext cx="81" cy="266"/>
                  </a:xfrm>
                  <a:custGeom>
                    <a:avLst/>
                    <a:gdLst/>
                    <a:ahLst/>
                    <a:cxnLst>
                      <a:cxn ang="0">
                        <a:pos x="76" y="200"/>
                      </a:cxn>
                      <a:cxn ang="0">
                        <a:pos x="0" y="251"/>
                      </a:cxn>
                      <a:cxn ang="0">
                        <a:pos x="0" y="52"/>
                      </a:cxn>
                      <a:cxn ang="0">
                        <a:pos x="76" y="0"/>
                      </a:cxn>
                      <a:cxn ang="0">
                        <a:pos x="76" y="200"/>
                      </a:cxn>
                    </a:cxnLst>
                    <a:rect l="0" t="0" r="r" b="b"/>
                    <a:pathLst>
                      <a:path w="76" h="251">
                        <a:moveTo>
                          <a:pt x="76" y="200"/>
                        </a:moveTo>
                        <a:lnTo>
                          <a:pt x="0" y="251"/>
                        </a:lnTo>
                        <a:lnTo>
                          <a:pt x="0" y="52"/>
                        </a:lnTo>
                        <a:lnTo>
                          <a:pt x="76" y="0"/>
                        </a:lnTo>
                        <a:lnTo>
                          <a:pt x="76" y="200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5538" name="Rectangle 36"/>
                <p:cNvSpPr>
                  <a:spLocks noChangeArrowheads="1"/>
                </p:cNvSpPr>
                <p:nvPr/>
              </p:nvSpPr>
              <p:spPr bwMode="auto">
                <a:xfrm>
                  <a:off x="4662" y="3506"/>
                  <a:ext cx="320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300" b="1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</a:rPr>
                    <a:t>78.5%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539" name="Group 37"/>
                <p:cNvGrpSpPr>
                  <a:grpSpLocks/>
                </p:cNvGrpSpPr>
                <p:nvPr/>
              </p:nvGrpSpPr>
              <p:grpSpPr bwMode="auto">
                <a:xfrm>
                  <a:off x="1072" y="2915"/>
                  <a:ext cx="2791" cy="52"/>
                  <a:chOff x="1052" y="2879"/>
                  <a:chExt cx="2948" cy="52"/>
                </a:xfrm>
              </p:grpSpPr>
              <p:sp>
                <p:nvSpPr>
                  <p:cNvPr id="578598" name="Freeform 38"/>
                  <p:cNvSpPr>
                    <a:spLocks/>
                  </p:cNvSpPr>
                  <p:nvPr/>
                </p:nvSpPr>
                <p:spPr bwMode="auto">
                  <a:xfrm>
                    <a:off x="1052" y="2879"/>
                    <a:ext cx="2948" cy="37"/>
                  </a:xfrm>
                  <a:custGeom>
                    <a:avLst/>
                    <a:gdLst/>
                    <a:ahLst/>
                    <a:cxnLst>
                      <a:cxn ang="0">
                        <a:pos x="0" y="52"/>
                      </a:cxn>
                      <a:cxn ang="0">
                        <a:pos x="2872" y="52"/>
                      </a:cxn>
                      <a:cxn ang="0">
                        <a:pos x="2948" y="0"/>
                      </a:cxn>
                      <a:cxn ang="0">
                        <a:pos x="76" y="0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2948" h="52">
                        <a:moveTo>
                          <a:pt x="0" y="52"/>
                        </a:moveTo>
                        <a:lnTo>
                          <a:pt x="2872" y="52"/>
                        </a:lnTo>
                        <a:lnTo>
                          <a:pt x="2948" y="0"/>
                        </a:lnTo>
                        <a:lnTo>
                          <a:pt x="76" y="0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599" name="Freeform 39"/>
                  <p:cNvSpPr>
                    <a:spLocks/>
                  </p:cNvSpPr>
                  <p:nvPr/>
                </p:nvSpPr>
                <p:spPr bwMode="auto">
                  <a:xfrm>
                    <a:off x="1052" y="2879"/>
                    <a:ext cx="2948" cy="37"/>
                  </a:xfrm>
                  <a:custGeom>
                    <a:avLst/>
                    <a:gdLst/>
                    <a:ahLst/>
                    <a:cxnLst>
                      <a:cxn ang="0">
                        <a:pos x="0" y="52"/>
                      </a:cxn>
                      <a:cxn ang="0">
                        <a:pos x="2872" y="52"/>
                      </a:cxn>
                      <a:cxn ang="0">
                        <a:pos x="2948" y="0"/>
                      </a:cxn>
                      <a:cxn ang="0">
                        <a:pos x="76" y="0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2948" h="52">
                        <a:moveTo>
                          <a:pt x="0" y="52"/>
                        </a:moveTo>
                        <a:lnTo>
                          <a:pt x="2872" y="52"/>
                        </a:lnTo>
                        <a:lnTo>
                          <a:pt x="2948" y="0"/>
                        </a:lnTo>
                        <a:lnTo>
                          <a:pt x="76" y="0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40" name="Group 40"/>
                <p:cNvGrpSpPr>
                  <a:grpSpLocks/>
                </p:cNvGrpSpPr>
                <p:nvPr/>
              </p:nvGrpSpPr>
              <p:grpSpPr bwMode="auto">
                <a:xfrm>
                  <a:off x="1072" y="2966"/>
                  <a:ext cx="2719" cy="199"/>
                  <a:chOff x="1052" y="2930"/>
                  <a:chExt cx="2872" cy="199"/>
                </a:xfrm>
              </p:grpSpPr>
              <p:sp>
                <p:nvSpPr>
                  <p:cNvPr id="5786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2930"/>
                    <a:ext cx="2868" cy="199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0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2931"/>
                    <a:ext cx="2868" cy="198"/>
                  </a:xfrm>
                  <a:prstGeom prst="rect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41" name="Group 43"/>
                <p:cNvGrpSpPr>
                  <a:grpSpLocks/>
                </p:cNvGrpSpPr>
                <p:nvPr/>
              </p:nvGrpSpPr>
              <p:grpSpPr bwMode="auto">
                <a:xfrm>
                  <a:off x="3791" y="2915"/>
                  <a:ext cx="72" cy="250"/>
                  <a:chOff x="3924" y="2879"/>
                  <a:chExt cx="76" cy="250"/>
                </a:xfrm>
              </p:grpSpPr>
              <p:sp>
                <p:nvSpPr>
                  <p:cNvPr id="578604" name="Freeform 44"/>
                  <p:cNvSpPr>
                    <a:spLocks/>
                  </p:cNvSpPr>
                  <p:nvPr/>
                </p:nvSpPr>
                <p:spPr bwMode="auto">
                  <a:xfrm>
                    <a:off x="3919" y="2879"/>
                    <a:ext cx="81" cy="250"/>
                  </a:xfrm>
                  <a:custGeom>
                    <a:avLst/>
                    <a:gdLst/>
                    <a:ahLst/>
                    <a:cxnLst>
                      <a:cxn ang="0">
                        <a:pos x="76" y="199"/>
                      </a:cxn>
                      <a:cxn ang="0">
                        <a:pos x="0" y="250"/>
                      </a:cxn>
                      <a:cxn ang="0">
                        <a:pos x="0" y="52"/>
                      </a:cxn>
                      <a:cxn ang="0">
                        <a:pos x="76" y="0"/>
                      </a:cxn>
                      <a:cxn ang="0">
                        <a:pos x="76" y="199"/>
                      </a:cxn>
                    </a:cxnLst>
                    <a:rect l="0" t="0" r="r" b="b"/>
                    <a:pathLst>
                      <a:path w="76" h="250">
                        <a:moveTo>
                          <a:pt x="76" y="199"/>
                        </a:moveTo>
                        <a:lnTo>
                          <a:pt x="0" y="250"/>
                        </a:lnTo>
                        <a:lnTo>
                          <a:pt x="0" y="52"/>
                        </a:lnTo>
                        <a:lnTo>
                          <a:pt x="76" y="0"/>
                        </a:lnTo>
                        <a:lnTo>
                          <a:pt x="76" y="199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05" name="Freeform 45"/>
                  <p:cNvSpPr>
                    <a:spLocks/>
                  </p:cNvSpPr>
                  <p:nvPr/>
                </p:nvSpPr>
                <p:spPr bwMode="auto">
                  <a:xfrm>
                    <a:off x="3919" y="2879"/>
                    <a:ext cx="81" cy="250"/>
                  </a:xfrm>
                  <a:custGeom>
                    <a:avLst/>
                    <a:gdLst/>
                    <a:ahLst/>
                    <a:cxnLst>
                      <a:cxn ang="0">
                        <a:pos x="76" y="199"/>
                      </a:cxn>
                      <a:cxn ang="0">
                        <a:pos x="0" y="250"/>
                      </a:cxn>
                      <a:cxn ang="0">
                        <a:pos x="0" y="52"/>
                      </a:cxn>
                      <a:cxn ang="0">
                        <a:pos x="76" y="0"/>
                      </a:cxn>
                      <a:cxn ang="0">
                        <a:pos x="76" y="199"/>
                      </a:cxn>
                    </a:cxnLst>
                    <a:rect l="0" t="0" r="r" b="b"/>
                    <a:pathLst>
                      <a:path w="76" h="250">
                        <a:moveTo>
                          <a:pt x="76" y="199"/>
                        </a:moveTo>
                        <a:lnTo>
                          <a:pt x="0" y="250"/>
                        </a:lnTo>
                        <a:lnTo>
                          <a:pt x="0" y="52"/>
                        </a:lnTo>
                        <a:lnTo>
                          <a:pt x="76" y="0"/>
                        </a:lnTo>
                        <a:lnTo>
                          <a:pt x="76" y="199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5542" name="Rectangle 46"/>
                <p:cNvSpPr>
                  <a:spLocks noChangeArrowheads="1"/>
                </p:cNvSpPr>
                <p:nvPr/>
              </p:nvSpPr>
              <p:spPr bwMode="auto">
                <a:xfrm>
                  <a:off x="3474" y="3007"/>
                  <a:ext cx="320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300" b="1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</a:rPr>
                    <a:t>54.6%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543" name="Group 47"/>
                <p:cNvGrpSpPr>
                  <a:grpSpLocks/>
                </p:cNvGrpSpPr>
                <p:nvPr/>
              </p:nvGrpSpPr>
              <p:grpSpPr bwMode="auto">
                <a:xfrm>
                  <a:off x="1072" y="2416"/>
                  <a:ext cx="1575" cy="52"/>
                  <a:chOff x="1052" y="2380"/>
                  <a:chExt cx="1664" cy="52"/>
                </a:xfrm>
              </p:grpSpPr>
              <p:sp>
                <p:nvSpPr>
                  <p:cNvPr id="578608" name="Freeform 48"/>
                  <p:cNvSpPr>
                    <a:spLocks/>
                  </p:cNvSpPr>
                  <p:nvPr/>
                </p:nvSpPr>
                <p:spPr bwMode="auto">
                  <a:xfrm>
                    <a:off x="1052" y="2380"/>
                    <a:ext cx="1664" cy="52"/>
                  </a:xfrm>
                  <a:custGeom>
                    <a:avLst/>
                    <a:gdLst/>
                    <a:ahLst/>
                    <a:cxnLst>
                      <a:cxn ang="0">
                        <a:pos x="0" y="52"/>
                      </a:cxn>
                      <a:cxn ang="0">
                        <a:pos x="1589" y="52"/>
                      </a:cxn>
                      <a:cxn ang="0">
                        <a:pos x="1664" y="0"/>
                      </a:cxn>
                      <a:cxn ang="0">
                        <a:pos x="76" y="0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1664" h="52">
                        <a:moveTo>
                          <a:pt x="0" y="52"/>
                        </a:moveTo>
                        <a:lnTo>
                          <a:pt x="1589" y="52"/>
                        </a:lnTo>
                        <a:lnTo>
                          <a:pt x="1664" y="0"/>
                        </a:lnTo>
                        <a:lnTo>
                          <a:pt x="76" y="0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09" name="Freeform 49"/>
                  <p:cNvSpPr>
                    <a:spLocks/>
                  </p:cNvSpPr>
                  <p:nvPr/>
                </p:nvSpPr>
                <p:spPr bwMode="auto">
                  <a:xfrm>
                    <a:off x="1052" y="2380"/>
                    <a:ext cx="1664" cy="52"/>
                  </a:xfrm>
                  <a:custGeom>
                    <a:avLst/>
                    <a:gdLst/>
                    <a:ahLst/>
                    <a:cxnLst>
                      <a:cxn ang="0">
                        <a:pos x="0" y="52"/>
                      </a:cxn>
                      <a:cxn ang="0">
                        <a:pos x="1589" y="52"/>
                      </a:cxn>
                      <a:cxn ang="0">
                        <a:pos x="1664" y="0"/>
                      </a:cxn>
                      <a:cxn ang="0">
                        <a:pos x="76" y="0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1664" h="52">
                        <a:moveTo>
                          <a:pt x="0" y="52"/>
                        </a:moveTo>
                        <a:lnTo>
                          <a:pt x="1589" y="52"/>
                        </a:lnTo>
                        <a:lnTo>
                          <a:pt x="1664" y="0"/>
                        </a:lnTo>
                        <a:lnTo>
                          <a:pt x="76" y="0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44" name="Group 50"/>
                <p:cNvGrpSpPr>
                  <a:grpSpLocks/>
                </p:cNvGrpSpPr>
                <p:nvPr/>
              </p:nvGrpSpPr>
              <p:grpSpPr bwMode="auto">
                <a:xfrm>
                  <a:off x="1072" y="2468"/>
                  <a:ext cx="1504" cy="198"/>
                  <a:chOff x="1052" y="2432"/>
                  <a:chExt cx="1589" cy="198"/>
                </a:xfrm>
              </p:grpSpPr>
              <p:sp>
                <p:nvSpPr>
                  <p:cNvPr id="578611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2432"/>
                    <a:ext cx="1589" cy="183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1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2432"/>
                    <a:ext cx="1589" cy="183"/>
                  </a:xfrm>
                  <a:prstGeom prst="rect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45" name="Group 53"/>
                <p:cNvGrpSpPr>
                  <a:grpSpLocks/>
                </p:cNvGrpSpPr>
                <p:nvPr/>
              </p:nvGrpSpPr>
              <p:grpSpPr bwMode="auto">
                <a:xfrm>
                  <a:off x="2576" y="2416"/>
                  <a:ext cx="71" cy="250"/>
                  <a:chOff x="2641" y="2380"/>
                  <a:chExt cx="75" cy="250"/>
                </a:xfrm>
              </p:grpSpPr>
              <p:sp>
                <p:nvSpPr>
                  <p:cNvPr id="578614" name="Freeform 54"/>
                  <p:cNvSpPr>
                    <a:spLocks/>
                  </p:cNvSpPr>
                  <p:nvPr/>
                </p:nvSpPr>
                <p:spPr bwMode="auto">
                  <a:xfrm>
                    <a:off x="2645" y="2380"/>
                    <a:ext cx="71" cy="250"/>
                  </a:xfrm>
                  <a:custGeom>
                    <a:avLst/>
                    <a:gdLst/>
                    <a:ahLst/>
                    <a:cxnLst>
                      <a:cxn ang="0">
                        <a:pos x="75" y="198"/>
                      </a:cxn>
                      <a:cxn ang="0">
                        <a:pos x="0" y="250"/>
                      </a:cxn>
                      <a:cxn ang="0">
                        <a:pos x="0" y="51"/>
                      </a:cxn>
                      <a:cxn ang="0">
                        <a:pos x="75" y="0"/>
                      </a:cxn>
                      <a:cxn ang="0">
                        <a:pos x="75" y="198"/>
                      </a:cxn>
                    </a:cxnLst>
                    <a:rect l="0" t="0" r="r" b="b"/>
                    <a:pathLst>
                      <a:path w="75" h="250">
                        <a:moveTo>
                          <a:pt x="75" y="198"/>
                        </a:moveTo>
                        <a:lnTo>
                          <a:pt x="0" y="250"/>
                        </a:lnTo>
                        <a:lnTo>
                          <a:pt x="0" y="51"/>
                        </a:lnTo>
                        <a:lnTo>
                          <a:pt x="75" y="0"/>
                        </a:lnTo>
                        <a:lnTo>
                          <a:pt x="75" y="198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15" name="Freeform 55"/>
                  <p:cNvSpPr>
                    <a:spLocks/>
                  </p:cNvSpPr>
                  <p:nvPr/>
                </p:nvSpPr>
                <p:spPr bwMode="auto">
                  <a:xfrm>
                    <a:off x="2645" y="2380"/>
                    <a:ext cx="71" cy="250"/>
                  </a:xfrm>
                  <a:custGeom>
                    <a:avLst/>
                    <a:gdLst/>
                    <a:ahLst/>
                    <a:cxnLst>
                      <a:cxn ang="0">
                        <a:pos x="75" y="198"/>
                      </a:cxn>
                      <a:cxn ang="0">
                        <a:pos x="0" y="250"/>
                      </a:cxn>
                      <a:cxn ang="0">
                        <a:pos x="0" y="51"/>
                      </a:cxn>
                      <a:cxn ang="0">
                        <a:pos x="75" y="0"/>
                      </a:cxn>
                      <a:cxn ang="0">
                        <a:pos x="75" y="198"/>
                      </a:cxn>
                    </a:cxnLst>
                    <a:rect l="0" t="0" r="r" b="b"/>
                    <a:pathLst>
                      <a:path w="75" h="250">
                        <a:moveTo>
                          <a:pt x="75" y="198"/>
                        </a:moveTo>
                        <a:lnTo>
                          <a:pt x="0" y="250"/>
                        </a:lnTo>
                        <a:lnTo>
                          <a:pt x="0" y="51"/>
                        </a:lnTo>
                        <a:lnTo>
                          <a:pt x="75" y="0"/>
                        </a:lnTo>
                        <a:lnTo>
                          <a:pt x="75" y="198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5546" name="Rectangle 56"/>
                <p:cNvSpPr>
                  <a:spLocks noChangeArrowheads="1"/>
                </p:cNvSpPr>
                <p:nvPr/>
              </p:nvSpPr>
              <p:spPr bwMode="auto">
                <a:xfrm>
                  <a:off x="2259" y="2508"/>
                  <a:ext cx="320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300" b="1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</a:rPr>
                    <a:t>30.2%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547" name="Group 57"/>
                <p:cNvGrpSpPr>
                  <a:grpSpLocks/>
                </p:cNvGrpSpPr>
                <p:nvPr/>
              </p:nvGrpSpPr>
              <p:grpSpPr bwMode="auto">
                <a:xfrm>
                  <a:off x="1072" y="1917"/>
                  <a:ext cx="1367" cy="51"/>
                  <a:chOff x="1052" y="1881"/>
                  <a:chExt cx="1444" cy="51"/>
                </a:xfrm>
              </p:grpSpPr>
              <p:sp>
                <p:nvSpPr>
                  <p:cNvPr id="578618" name="Freeform 58"/>
                  <p:cNvSpPr>
                    <a:spLocks/>
                  </p:cNvSpPr>
                  <p:nvPr/>
                </p:nvSpPr>
                <p:spPr bwMode="auto">
                  <a:xfrm>
                    <a:off x="1052" y="1881"/>
                    <a:ext cx="1444" cy="36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1369" y="51"/>
                      </a:cxn>
                      <a:cxn ang="0">
                        <a:pos x="1444" y="0"/>
                      </a:cxn>
                      <a:cxn ang="0">
                        <a:pos x="76" y="0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1444" h="51">
                        <a:moveTo>
                          <a:pt x="0" y="51"/>
                        </a:moveTo>
                        <a:lnTo>
                          <a:pt x="1369" y="51"/>
                        </a:lnTo>
                        <a:lnTo>
                          <a:pt x="1444" y="0"/>
                        </a:lnTo>
                        <a:lnTo>
                          <a:pt x="76" y="0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00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19" name="Freeform 59"/>
                  <p:cNvSpPr>
                    <a:spLocks/>
                  </p:cNvSpPr>
                  <p:nvPr/>
                </p:nvSpPr>
                <p:spPr bwMode="auto">
                  <a:xfrm>
                    <a:off x="1052" y="1881"/>
                    <a:ext cx="1444" cy="36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1369" y="51"/>
                      </a:cxn>
                      <a:cxn ang="0">
                        <a:pos x="1444" y="0"/>
                      </a:cxn>
                      <a:cxn ang="0">
                        <a:pos x="76" y="0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1444" h="51">
                        <a:moveTo>
                          <a:pt x="0" y="51"/>
                        </a:moveTo>
                        <a:lnTo>
                          <a:pt x="1369" y="51"/>
                        </a:lnTo>
                        <a:lnTo>
                          <a:pt x="1444" y="0"/>
                        </a:lnTo>
                        <a:lnTo>
                          <a:pt x="76" y="0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48" name="Group 60"/>
                <p:cNvGrpSpPr>
                  <a:grpSpLocks/>
                </p:cNvGrpSpPr>
                <p:nvPr/>
              </p:nvGrpSpPr>
              <p:grpSpPr bwMode="auto">
                <a:xfrm>
                  <a:off x="1072" y="1968"/>
                  <a:ext cx="1295" cy="199"/>
                  <a:chOff x="1052" y="1932"/>
                  <a:chExt cx="1368" cy="199"/>
                </a:xfrm>
              </p:grpSpPr>
              <p:sp>
                <p:nvSpPr>
                  <p:cNvPr id="57862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1917"/>
                    <a:ext cx="1368" cy="199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2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1917"/>
                    <a:ext cx="1368" cy="199"/>
                  </a:xfrm>
                  <a:prstGeom prst="rect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549" name="Group 63"/>
                <p:cNvGrpSpPr>
                  <a:grpSpLocks/>
                </p:cNvGrpSpPr>
                <p:nvPr/>
              </p:nvGrpSpPr>
              <p:grpSpPr bwMode="auto">
                <a:xfrm>
                  <a:off x="2367" y="1917"/>
                  <a:ext cx="72" cy="250"/>
                  <a:chOff x="2420" y="1881"/>
                  <a:chExt cx="76" cy="250"/>
                </a:xfrm>
              </p:grpSpPr>
              <p:sp>
                <p:nvSpPr>
                  <p:cNvPr id="578624" name="Freeform 64"/>
                  <p:cNvSpPr>
                    <a:spLocks/>
                  </p:cNvSpPr>
                  <p:nvPr/>
                </p:nvSpPr>
                <p:spPr bwMode="auto">
                  <a:xfrm>
                    <a:off x="2424" y="1881"/>
                    <a:ext cx="72" cy="250"/>
                  </a:xfrm>
                  <a:custGeom>
                    <a:avLst/>
                    <a:gdLst/>
                    <a:ahLst/>
                    <a:cxnLst>
                      <a:cxn ang="0">
                        <a:pos x="76" y="200"/>
                      </a:cxn>
                      <a:cxn ang="0">
                        <a:pos x="0" y="250"/>
                      </a:cxn>
                      <a:cxn ang="0">
                        <a:pos x="0" y="51"/>
                      </a:cxn>
                      <a:cxn ang="0">
                        <a:pos x="76" y="0"/>
                      </a:cxn>
                      <a:cxn ang="0">
                        <a:pos x="76" y="200"/>
                      </a:cxn>
                    </a:cxnLst>
                    <a:rect l="0" t="0" r="r" b="b"/>
                    <a:pathLst>
                      <a:path w="76" h="250">
                        <a:moveTo>
                          <a:pt x="76" y="200"/>
                        </a:moveTo>
                        <a:lnTo>
                          <a:pt x="0" y="250"/>
                        </a:lnTo>
                        <a:lnTo>
                          <a:pt x="0" y="51"/>
                        </a:lnTo>
                        <a:lnTo>
                          <a:pt x="76" y="0"/>
                        </a:lnTo>
                        <a:lnTo>
                          <a:pt x="76" y="20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8625" name="Freeform 65"/>
                  <p:cNvSpPr>
                    <a:spLocks/>
                  </p:cNvSpPr>
                  <p:nvPr/>
                </p:nvSpPr>
                <p:spPr bwMode="auto">
                  <a:xfrm>
                    <a:off x="2424" y="1881"/>
                    <a:ext cx="72" cy="250"/>
                  </a:xfrm>
                  <a:custGeom>
                    <a:avLst/>
                    <a:gdLst/>
                    <a:ahLst/>
                    <a:cxnLst>
                      <a:cxn ang="0">
                        <a:pos x="76" y="200"/>
                      </a:cxn>
                      <a:cxn ang="0">
                        <a:pos x="0" y="250"/>
                      </a:cxn>
                      <a:cxn ang="0">
                        <a:pos x="0" y="51"/>
                      </a:cxn>
                      <a:cxn ang="0">
                        <a:pos x="76" y="0"/>
                      </a:cxn>
                      <a:cxn ang="0">
                        <a:pos x="76" y="200"/>
                      </a:cxn>
                    </a:cxnLst>
                    <a:rect l="0" t="0" r="r" b="b"/>
                    <a:pathLst>
                      <a:path w="76" h="250">
                        <a:moveTo>
                          <a:pt x="76" y="200"/>
                        </a:moveTo>
                        <a:lnTo>
                          <a:pt x="0" y="250"/>
                        </a:lnTo>
                        <a:lnTo>
                          <a:pt x="0" y="51"/>
                        </a:lnTo>
                        <a:lnTo>
                          <a:pt x="76" y="0"/>
                        </a:lnTo>
                        <a:lnTo>
                          <a:pt x="76" y="200"/>
                        </a:ln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5550" name="Rectangle 66"/>
                <p:cNvSpPr>
                  <a:spLocks noChangeArrowheads="1"/>
                </p:cNvSpPr>
                <p:nvPr/>
              </p:nvSpPr>
              <p:spPr bwMode="auto">
                <a:xfrm>
                  <a:off x="2033" y="2026"/>
                  <a:ext cx="319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300" b="1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</a:rPr>
                    <a:t>26.0%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8627" name="Line 67"/>
                <p:cNvSpPr>
                  <a:spLocks noChangeShapeType="1"/>
                </p:cNvSpPr>
                <p:nvPr/>
              </p:nvSpPr>
              <p:spPr bwMode="auto">
                <a:xfrm>
                  <a:off x="1018" y="3852"/>
                  <a:ext cx="398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28" name="Line 68"/>
                <p:cNvSpPr>
                  <a:spLocks noChangeShapeType="1"/>
                </p:cNvSpPr>
                <p:nvPr/>
              </p:nvSpPr>
              <p:spPr bwMode="auto">
                <a:xfrm>
                  <a:off x="1018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29" name="Line 69"/>
                <p:cNvSpPr>
                  <a:spLocks noChangeShapeType="1"/>
                </p:cNvSpPr>
                <p:nvPr/>
              </p:nvSpPr>
              <p:spPr bwMode="auto">
                <a:xfrm>
                  <a:off x="1516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0" name="Line 70"/>
                <p:cNvSpPr>
                  <a:spLocks noChangeShapeType="1"/>
                </p:cNvSpPr>
                <p:nvPr/>
              </p:nvSpPr>
              <p:spPr bwMode="auto">
                <a:xfrm>
                  <a:off x="2014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1" name="Line 71"/>
                <p:cNvSpPr>
                  <a:spLocks noChangeShapeType="1"/>
                </p:cNvSpPr>
                <p:nvPr/>
              </p:nvSpPr>
              <p:spPr bwMode="auto">
                <a:xfrm>
                  <a:off x="2512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2" name="Line 72"/>
                <p:cNvSpPr>
                  <a:spLocks noChangeShapeType="1"/>
                </p:cNvSpPr>
                <p:nvPr/>
              </p:nvSpPr>
              <p:spPr bwMode="auto">
                <a:xfrm>
                  <a:off x="3010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3" name="Line 73"/>
                <p:cNvSpPr>
                  <a:spLocks noChangeShapeType="1"/>
                </p:cNvSpPr>
                <p:nvPr/>
              </p:nvSpPr>
              <p:spPr bwMode="auto">
                <a:xfrm>
                  <a:off x="3508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4" name="Line 74"/>
                <p:cNvSpPr>
                  <a:spLocks noChangeShapeType="1"/>
                </p:cNvSpPr>
                <p:nvPr/>
              </p:nvSpPr>
              <p:spPr bwMode="auto">
                <a:xfrm>
                  <a:off x="4007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5" name="Line 75"/>
                <p:cNvSpPr>
                  <a:spLocks noChangeShapeType="1"/>
                </p:cNvSpPr>
                <p:nvPr/>
              </p:nvSpPr>
              <p:spPr bwMode="auto">
                <a:xfrm>
                  <a:off x="4505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36" name="Line 76"/>
                <p:cNvSpPr>
                  <a:spLocks noChangeShapeType="1"/>
                </p:cNvSpPr>
                <p:nvPr/>
              </p:nvSpPr>
              <p:spPr bwMode="auto">
                <a:xfrm>
                  <a:off x="5002" y="3852"/>
                  <a:ext cx="0" cy="3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61" name="Rectangle 77"/>
                <p:cNvSpPr>
                  <a:spLocks noChangeArrowheads="1"/>
                </p:cNvSpPr>
                <p:nvPr/>
              </p:nvSpPr>
              <p:spPr bwMode="auto">
                <a:xfrm>
                  <a:off x="990" y="3912"/>
                  <a:ext cx="150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2" name="Rectangle 78"/>
                <p:cNvSpPr>
                  <a:spLocks noChangeArrowheads="1"/>
                </p:cNvSpPr>
                <p:nvPr/>
              </p:nvSpPr>
              <p:spPr bwMode="auto">
                <a:xfrm>
                  <a:off x="1460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3" name="Rectangle 79"/>
                <p:cNvSpPr>
                  <a:spLocks noChangeArrowheads="1"/>
                </p:cNvSpPr>
                <p:nvPr/>
              </p:nvSpPr>
              <p:spPr bwMode="auto">
                <a:xfrm>
                  <a:off x="1957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4" name="Rectangle 80"/>
                <p:cNvSpPr>
                  <a:spLocks noChangeArrowheads="1"/>
                </p:cNvSpPr>
                <p:nvPr/>
              </p:nvSpPr>
              <p:spPr bwMode="auto">
                <a:xfrm>
                  <a:off x="2456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5" name="Rectangle 81"/>
                <p:cNvSpPr>
                  <a:spLocks noChangeArrowheads="1"/>
                </p:cNvSpPr>
                <p:nvPr/>
              </p:nvSpPr>
              <p:spPr bwMode="auto">
                <a:xfrm>
                  <a:off x="2953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40%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6" name="Rectangle 82"/>
                <p:cNvSpPr>
                  <a:spLocks noChangeArrowheads="1"/>
                </p:cNvSpPr>
                <p:nvPr/>
              </p:nvSpPr>
              <p:spPr bwMode="auto">
                <a:xfrm>
                  <a:off x="3452" y="3912"/>
                  <a:ext cx="20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50%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7" name="Rectangle 83"/>
                <p:cNvSpPr>
                  <a:spLocks noChangeArrowheads="1"/>
                </p:cNvSpPr>
                <p:nvPr/>
              </p:nvSpPr>
              <p:spPr bwMode="auto">
                <a:xfrm>
                  <a:off x="3953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60%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8" name="Rectangle 84"/>
                <p:cNvSpPr>
                  <a:spLocks noChangeArrowheads="1"/>
                </p:cNvSpPr>
                <p:nvPr/>
              </p:nvSpPr>
              <p:spPr bwMode="auto">
                <a:xfrm>
                  <a:off x="4449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70%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9" name="Rectangle 85"/>
                <p:cNvSpPr>
                  <a:spLocks noChangeArrowheads="1"/>
                </p:cNvSpPr>
                <p:nvPr/>
              </p:nvSpPr>
              <p:spPr bwMode="auto">
                <a:xfrm>
                  <a:off x="4948" y="3912"/>
                  <a:ext cx="20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80%</a:t>
                  </a:r>
                  <a:endParaRPr lang="en-GB" altLang="en-US" sz="18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8646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18" y="1858"/>
                  <a:ext cx="0" cy="199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982" y="3852"/>
                  <a:ext cx="3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982" y="3353"/>
                  <a:ext cx="3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982" y="2855"/>
                  <a:ext cx="3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982" y="2356"/>
                  <a:ext cx="3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982" y="1858"/>
                  <a:ext cx="3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76" name="Rectangle 92"/>
                <p:cNvSpPr>
                  <a:spLocks noChangeArrowheads="1"/>
                </p:cNvSpPr>
                <p:nvPr/>
              </p:nvSpPr>
              <p:spPr bwMode="auto">
                <a:xfrm>
                  <a:off x="575" y="3498"/>
                  <a:ext cx="401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7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White</a:t>
                  </a:r>
                  <a:endParaRPr lang="en-GB" altLang="en-US" sz="24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77" name="Rectangle 93"/>
                <p:cNvSpPr>
                  <a:spLocks noChangeArrowheads="1"/>
                </p:cNvSpPr>
                <p:nvPr/>
              </p:nvSpPr>
              <p:spPr bwMode="auto">
                <a:xfrm>
                  <a:off x="549" y="3001"/>
                  <a:ext cx="435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7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Indian</a:t>
                  </a:r>
                  <a:endParaRPr lang="en-GB" altLang="en-US" sz="24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78" name="Rectangle 94"/>
                <p:cNvSpPr>
                  <a:spLocks noChangeArrowheads="1"/>
                </p:cNvSpPr>
                <p:nvPr/>
              </p:nvSpPr>
              <p:spPr bwMode="auto">
                <a:xfrm>
                  <a:off x="323" y="2501"/>
                  <a:ext cx="646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7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Coloured</a:t>
                  </a:r>
                  <a:endParaRPr lang="en-GB" altLang="en-US" sz="2400" i="1"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79" name="Rectangle 95"/>
                <p:cNvSpPr>
                  <a:spLocks noChangeArrowheads="1"/>
                </p:cNvSpPr>
                <p:nvPr/>
              </p:nvSpPr>
              <p:spPr bwMode="auto">
                <a:xfrm>
                  <a:off x="464" y="2003"/>
                  <a:ext cx="508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700" b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African</a:t>
                  </a:r>
                  <a:endParaRPr lang="en-GB" altLang="en-US" sz="2400" i="1"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78656" name="Freeform 96"/>
              <p:cNvSpPr>
                <a:spLocks/>
              </p:cNvSpPr>
              <p:nvPr/>
            </p:nvSpPr>
            <p:spPr bwMode="auto">
              <a:xfrm>
                <a:off x="82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8" y="1994"/>
                  </a:cxn>
                  <a:cxn ang="0">
                    <a:pos x="188" y="0"/>
                  </a:cxn>
                  <a:cxn ang="0">
                    <a:pos x="0" y="129"/>
                  </a:cxn>
                  <a:cxn ang="0">
                    <a:pos x="0" y="2123"/>
                  </a:cxn>
                </a:cxnLst>
                <a:rect l="0" t="0" r="r" b="b"/>
                <a:pathLst>
                  <a:path w="188" h="2123">
                    <a:moveTo>
                      <a:pt x="0" y="2123"/>
                    </a:moveTo>
                    <a:lnTo>
                      <a:pt x="188" y="1994"/>
                    </a:lnTo>
                    <a:lnTo>
                      <a:pt x="188" y="0"/>
                    </a:lnTo>
                    <a:lnTo>
                      <a:pt x="0" y="129"/>
                    </a:lnTo>
                    <a:lnTo>
                      <a:pt x="0" y="21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57" name="Freeform 97"/>
              <p:cNvSpPr>
                <a:spLocks/>
              </p:cNvSpPr>
              <p:nvPr/>
            </p:nvSpPr>
            <p:spPr bwMode="auto">
              <a:xfrm>
                <a:off x="823" y="3786"/>
                <a:ext cx="3845" cy="129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207" y="129"/>
                  </a:cxn>
                  <a:cxn ang="0">
                    <a:pos x="4397" y="0"/>
                  </a:cxn>
                  <a:cxn ang="0">
                    <a:pos x="189" y="0"/>
                  </a:cxn>
                  <a:cxn ang="0">
                    <a:pos x="0" y="129"/>
                  </a:cxn>
                </a:cxnLst>
                <a:rect l="0" t="0" r="r" b="b"/>
                <a:pathLst>
                  <a:path w="4397" h="129">
                    <a:moveTo>
                      <a:pt x="0" y="129"/>
                    </a:moveTo>
                    <a:lnTo>
                      <a:pt x="4207" y="129"/>
                    </a:lnTo>
                    <a:lnTo>
                      <a:pt x="4397" y="0"/>
                    </a:lnTo>
                    <a:lnTo>
                      <a:pt x="189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58" name="Rectangle 98"/>
              <p:cNvSpPr>
                <a:spLocks noChangeArrowheads="1"/>
              </p:cNvSpPr>
              <p:nvPr/>
            </p:nvSpPr>
            <p:spPr bwMode="auto">
              <a:xfrm>
                <a:off x="987" y="1792"/>
                <a:ext cx="3681" cy="199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59" name="Freeform 99"/>
              <p:cNvSpPr>
                <a:spLocks/>
              </p:cNvSpPr>
              <p:nvPr/>
            </p:nvSpPr>
            <p:spPr bwMode="auto">
              <a:xfrm>
                <a:off x="82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8" y="1994"/>
                  </a:cxn>
                  <a:cxn ang="0">
                    <a:pos x="188" y="0"/>
                  </a:cxn>
                </a:cxnLst>
                <a:rect l="0" t="0" r="r" b="b"/>
                <a:pathLst>
                  <a:path w="188" h="2123">
                    <a:moveTo>
                      <a:pt x="0" y="2123"/>
                    </a:moveTo>
                    <a:lnTo>
                      <a:pt x="188" y="1994"/>
                    </a:lnTo>
                    <a:lnTo>
                      <a:pt x="188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0" name="Freeform 100"/>
              <p:cNvSpPr>
                <a:spLocks/>
              </p:cNvSpPr>
              <p:nvPr/>
            </p:nvSpPr>
            <p:spPr bwMode="auto">
              <a:xfrm>
                <a:off x="1283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0" y="1994"/>
                  </a:cxn>
                  <a:cxn ang="0">
                    <a:pos x="190" y="0"/>
                  </a:cxn>
                </a:cxnLst>
                <a:rect l="0" t="0" r="r" b="b"/>
                <a:pathLst>
                  <a:path w="190" h="2123">
                    <a:moveTo>
                      <a:pt x="0" y="2123"/>
                    </a:moveTo>
                    <a:lnTo>
                      <a:pt x="190" y="1994"/>
                    </a:lnTo>
                    <a:lnTo>
                      <a:pt x="190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1" name="Freeform 101"/>
              <p:cNvSpPr>
                <a:spLocks/>
              </p:cNvSpPr>
              <p:nvPr/>
            </p:nvSpPr>
            <p:spPr bwMode="auto">
              <a:xfrm>
                <a:off x="1743" y="1792"/>
                <a:ext cx="165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2" name="Freeform 102"/>
              <p:cNvSpPr>
                <a:spLocks/>
              </p:cNvSpPr>
              <p:nvPr/>
            </p:nvSpPr>
            <p:spPr bwMode="auto">
              <a:xfrm>
                <a:off x="2202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3" name="Freeform 103"/>
              <p:cNvSpPr>
                <a:spLocks/>
              </p:cNvSpPr>
              <p:nvPr/>
            </p:nvSpPr>
            <p:spPr bwMode="auto">
              <a:xfrm>
                <a:off x="2662" y="1792"/>
                <a:ext cx="167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1" y="1994"/>
                  </a:cxn>
                  <a:cxn ang="0">
                    <a:pos x="191" y="0"/>
                  </a:cxn>
                </a:cxnLst>
                <a:rect l="0" t="0" r="r" b="b"/>
                <a:pathLst>
                  <a:path w="191" h="2123">
                    <a:moveTo>
                      <a:pt x="0" y="2123"/>
                    </a:moveTo>
                    <a:lnTo>
                      <a:pt x="191" y="1994"/>
                    </a:lnTo>
                    <a:lnTo>
                      <a:pt x="191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4" name="Freeform 104"/>
              <p:cNvSpPr>
                <a:spLocks/>
              </p:cNvSpPr>
              <p:nvPr/>
            </p:nvSpPr>
            <p:spPr bwMode="auto">
              <a:xfrm>
                <a:off x="3122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0" y="1994"/>
                  </a:cxn>
                  <a:cxn ang="0">
                    <a:pos x="190" y="0"/>
                  </a:cxn>
                </a:cxnLst>
                <a:rect l="0" t="0" r="r" b="b"/>
                <a:pathLst>
                  <a:path w="190" h="2123">
                    <a:moveTo>
                      <a:pt x="0" y="2123"/>
                    </a:moveTo>
                    <a:lnTo>
                      <a:pt x="190" y="1994"/>
                    </a:lnTo>
                    <a:lnTo>
                      <a:pt x="190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5" name="Freeform 105"/>
              <p:cNvSpPr>
                <a:spLocks/>
              </p:cNvSpPr>
              <p:nvPr/>
            </p:nvSpPr>
            <p:spPr bwMode="auto">
              <a:xfrm>
                <a:off x="3583" y="1792"/>
                <a:ext cx="165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6" name="Freeform 106"/>
              <p:cNvSpPr>
                <a:spLocks/>
              </p:cNvSpPr>
              <p:nvPr/>
            </p:nvSpPr>
            <p:spPr bwMode="auto">
              <a:xfrm>
                <a:off x="404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7" name="Freeform 107"/>
              <p:cNvSpPr>
                <a:spLocks/>
              </p:cNvSpPr>
              <p:nvPr/>
            </p:nvSpPr>
            <p:spPr bwMode="auto">
              <a:xfrm>
                <a:off x="4502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0" y="1994"/>
                  </a:cxn>
                  <a:cxn ang="0">
                    <a:pos x="190" y="0"/>
                  </a:cxn>
                </a:cxnLst>
                <a:rect l="0" t="0" r="r" b="b"/>
                <a:pathLst>
                  <a:path w="190" h="2123">
                    <a:moveTo>
                      <a:pt x="0" y="2123"/>
                    </a:moveTo>
                    <a:lnTo>
                      <a:pt x="190" y="1994"/>
                    </a:lnTo>
                    <a:lnTo>
                      <a:pt x="190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8" name="Freeform 108"/>
              <p:cNvSpPr>
                <a:spLocks/>
              </p:cNvSpPr>
              <p:nvPr/>
            </p:nvSpPr>
            <p:spPr bwMode="auto">
              <a:xfrm>
                <a:off x="82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0" y="129"/>
                  </a:cxn>
                  <a:cxn ang="0">
                    <a:pos x="0" y="2123"/>
                  </a:cxn>
                  <a:cxn ang="0">
                    <a:pos x="188" y="1994"/>
                  </a:cxn>
                  <a:cxn ang="0">
                    <a:pos x="188" y="0"/>
                  </a:cxn>
                </a:cxnLst>
                <a:rect l="0" t="0" r="r" b="b"/>
                <a:pathLst>
                  <a:path w="188" h="2123">
                    <a:moveTo>
                      <a:pt x="188" y="0"/>
                    </a:moveTo>
                    <a:lnTo>
                      <a:pt x="0" y="129"/>
                    </a:lnTo>
                    <a:lnTo>
                      <a:pt x="0" y="2123"/>
                    </a:lnTo>
                    <a:lnTo>
                      <a:pt x="188" y="1994"/>
                    </a:lnTo>
                    <a:lnTo>
                      <a:pt x="18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69" name="Freeform 109"/>
              <p:cNvSpPr>
                <a:spLocks/>
              </p:cNvSpPr>
              <p:nvPr/>
            </p:nvSpPr>
            <p:spPr bwMode="auto">
              <a:xfrm>
                <a:off x="823" y="3786"/>
                <a:ext cx="3845" cy="129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207" y="129"/>
                  </a:cxn>
                  <a:cxn ang="0">
                    <a:pos x="4397" y="0"/>
                  </a:cxn>
                  <a:cxn ang="0">
                    <a:pos x="189" y="0"/>
                  </a:cxn>
                  <a:cxn ang="0">
                    <a:pos x="0" y="129"/>
                  </a:cxn>
                </a:cxnLst>
                <a:rect l="0" t="0" r="r" b="b"/>
                <a:pathLst>
                  <a:path w="4397" h="129">
                    <a:moveTo>
                      <a:pt x="0" y="129"/>
                    </a:moveTo>
                    <a:lnTo>
                      <a:pt x="4207" y="129"/>
                    </a:lnTo>
                    <a:lnTo>
                      <a:pt x="4397" y="0"/>
                    </a:lnTo>
                    <a:lnTo>
                      <a:pt x="189" y="0"/>
                    </a:lnTo>
                    <a:lnTo>
                      <a:pt x="0" y="129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670" name="Rectangle 110"/>
              <p:cNvSpPr>
                <a:spLocks noChangeArrowheads="1"/>
              </p:cNvSpPr>
              <p:nvPr/>
            </p:nvSpPr>
            <p:spPr bwMode="auto">
              <a:xfrm>
                <a:off x="987" y="1792"/>
                <a:ext cx="3681" cy="1994"/>
              </a:xfrm>
              <a:prstGeom prst="rect">
                <a:avLst/>
              </a:prstGeom>
              <a:noFill/>
              <a:ln w="11113" cap="rnd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5393" name="Group 111"/>
              <p:cNvGrpSpPr>
                <a:grpSpLocks/>
              </p:cNvGrpSpPr>
              <p:nvPr/>
            </p:nvGrpSpPr>
            <p:grpSpPr bwMode="auto">
              <a:xfrm>
                <a:off x="873" y="3476"/>
                <a:ext cx="3676" cy="51"/>
                <a:chOff x="1052" y="3377"/>
                <a:chExt cx="4205" cy="51"/>
              </a:xfrm>
            </p:grpSpPr>
            <p:sp>
              <p:nvSpPr>
                <p:cNvPr id="578672" name="Freeform 112"/>
                <p:cNvSpPr>
                  <a:spLocks/>
                </p:cNvSpPr>
                <p:nvPr/>
              </p:nvSpPr>
              <p:spPr bwMode="auto">
                <a:xfrm>
                  <a:off x="1052" y="3377"/>
                  <a:ext cx="4205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4129" y="51"/>
                    </a:cxn>
                    <a:cxn ang="0">
                      <a:pos x="4205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205" h="51">
                      <a:moveTo>
                        <a:pt x="0" y="51"/>
                      </a:moveTo>
                      <a:lnTo>
                        <a:pt x="4129" y="51"/>
                      </a:lnTo>
                      <a:lnTo>
                        <a:pt x="4205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73" name="Freeform 113"/>
                <p:cNvSpPr>
                  <a:spLocks/>
                </p:cNvSpPr>
                <p:nvPr/>
              </p:nvSpPr>
              <p:spPr bwMode="auto">
                <a:xfrm>
                  <a:off x="1052" y="3377"/>
                  <a:ext cx="4205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4129" y="51"/>
                    </a:cxn>
                    <a:cxn ang="0">
                      <a:pos x="4205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205" h="51">
                      <a:moveTo>
                        <a:pt x="0" y="51"/>
                      </a:moveTo>
                      <a:lnTo>
                        <a:pt x="4129" y="51"/>
                      </a:lnTo>
                      <a:lnTo>
                        <a:pt x="4205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394" name="Group 114"/>
              <p:cNvGrpSpPr>
                <a:grpSpLocks/>
              </p:cNvGrpSpPr>
              <p:nvPr/>
            </p:nvGrpSpPr>
            <p:grpSpPr bwMode="auto">
              <a:xfrm>
                <a:off x="873" y="3527"/>
                <a:ext cx="3609" cy="200"/>
                <a:chOff x="1052" y="3428"/>
                <a:chExt cx="4129" cy="200"/>
              </a:xfrm>
            </p:grpSpPr>
            <p:sp>
              <p:nvSpPr>
                <p:cNvPr id="57867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052" y="3428"/>
                  <a:ext cx="4129" cy="20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7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52" y="3428"/>
                  <a:ext cx="4129" cy="200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395" name="Group 117"/>
              <p:cNvGrpSpPr>
                <a:grpSpLocks/>
              </p:cNvGrpSpPr>
              <p:nvPr/>
            </p:nvGrpSpPr>
            <p:grpSpPr bwMode="auto">
              <a:xfrm>
                <a:off x="4482" y="3476"/>
                <a:ext cx="67" cy="251"/>
                <a:chOff x="5181" y="3377"/>
                <a:chExt cx="76" cy="251"/>
              </a:xfrm>
            </p:grpSpPr>
            <p:sp>
              <p:nvSpPr>
                <p:cNvPr id="578678" name="Freeform 118"/>
                <p:cNvSpPr>
                  <a:spLocks/>
                </p:cNvSpPr>
                <p:nvPr/>
              </p:nvSpPr>
              <p:spPr bwMode="auto">
                <a:xfrm>
                  <a:off x="5181" y="3377"/>
                  <a:ext cx="76" cy="266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1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1">
                      <a:moveTo>
                        <a:pt x="76" y="200"/>
                      </a:moveTo>
                      <a:lnTo>
                        <a:pt x="0" y="251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79" name="Freeform 119"/>
                <p:cNvSpPr>
                  <a:spLocks/>
                </p:cNvSpPr>
                <p:nvPr/>
              </p:nvSpPr>
              <p:spPr bwMode="auto">
                <a:xfrm>
                  <a:off x="5181" y="3377"/>
                  <a:ext cx="76" cy="266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1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1">
                      <a:moveTo>
                        <a:pt x="76" y="200"/>
                      </a:moveTo>
                      <a:lnTo>
                        <a:pt x="0" y="251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396" name="Rectangle 120"/>
              <p:cNvSpPr>
                <a:spLocks noChangeArrowheads="1"/>
              </p:cNvSpPr>
              <p:nvPr/>
            </p:nvSpPr>
            <p:spPr bwMode="auto">
              <a:xfrm>
                <a:off x="4188" y="3569"/>
                <a:ext cx="29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3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78.5%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5397" name="Group 121"/>
              <p:cNvGrpSpPr>
                <a:grpSpLocks/>
              </p:cNvGrpSpPr>
              <p:nvPr/>
            </p:nvGrpSpPr>
            <p:grpSpPr bwMode="auto">
              <a:xfrm>
                <a:off x="873" y="2978"/>
                <a:ext cx="2577" cy="52"/>
                <a:chOff x="1052" y="2879"/>
                <a:chExt cx="2948" cy="52"/>
              </a:xfrm>
            </p:grpSpPr>
            <p:sp>
              <p:nvSpPr>
                <p:cNvPr id="578682" name="Freeform 122"/>
                <p:cNvSpPr>
                  <a:spLocks/>
                </p:cNvSpPr>
                <p:nvPr/>
              </p:nvSpPr>
              <p:spPr bwMode="auto">
                <a:xfrm>
                  <a:off x="1052" y="2879"/>
                  <a:ext cx="2948" cy="37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2872" y="52"/>
                    </a:cxn>
                    <a:cxn ang="0">
                      <a:pos x="2948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2948" h="52">
                      <a:moveTo>
                        <a:pt x="0" y="52"/>
                      </a:moveTo>
                      <a:lnTo>
                        <a:pt x="2872" y="52"/>
                      </a:lnTo>
                      <a:lnTo>
                        <a:pt x="2948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83" name="Freeform 123"/>
                <p:cNvSpPr>
                  <a:spLocks/>
                </p:cNvSpPr>
                <p:nvPr/>
              </p:nvSpPr>
              <p:spPr bwMode="auto">
                <a:xfrm>
                  <a:off x="1052" y="2879"/>
                  <a:ext cx="2948" cy="37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2872" y="52"/>
                    </a:cxn>
                    <a:cxn ang="0">
                      <a:pos x="2948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2948" h="52">
                      <a:moveTo>
                        <a:pt x="0" y="52"/>
                      </a:moveTo>
                      <a:lnTo>
                        <a:pt x="2872" y="52"/>
                      </a:lnTo>
                      <a:lnTo>
                        <a:pt x="2948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398" name="Group 124"/>
              <p:cNvGrpSpPr>
                <a:grpSpLocks/>
              </p:cNvGrpSpPr>
              <p:nvPr/>
            </p:nvGrpSpPr>
            <p:grpSpPr bwMode="auto">
              <a:xfrm>
                <a:off x="873" y="3029"/>
                <a:ext cx="2510" cy="199"/>
                <a:chOff x="1052" y="2930"/>
                <a:chExt cx="2872" cy="199"/>
              </a:xfrm>
            </p:grpSpPr>
            <p:sp>
              <p:nvSpPr>
                <p:cNvPr id="57868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052" y="2930"/>
                  <a:ext cx="2872" cy="19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8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052" y="2931"/>
                  <a:ext cx="2872" cy="198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399" name="Group 127"/>
              <p:cNvGrpSpPr>
                <a:grpSpLocks/>
              </p:cNvGrpSpPr>
              <p:nvPr/>
            </p:nvGrpSpPr>
            <p:grpSpPr bwMode="auto">
              <a:xfrm>
                <a:off x="3383" y="2978"/>
                <a:ext cx="67" cy="250"/>
                <a:chOff x="3924" y="2879"/>
                <a:chExt cx="76" cy="250"/>
              </a:xfrm>
            </p:grpSpPr>
            <p:sp>
              <p:nvSpPr>
                <p:cNvPr id="578688" name="Freeform 128"/>
                <p:cNvSpPr>
                  <a:spLocks/>
                </p:cNvSpPr>
                <p:nvPr/>
              </p:nvSpPr>
              <p:spPr bwMode="auto">
                <a:xfrm>
                  <a:off x="3924" y="2879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199"/>
                    </a:cxn>
                    <a:cxn ang="0">
                      <a:pos x="0" y="250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199"/>
                    </a:cxn>
                  </a:cxnLst>
                  <a:rect l="0" t="0" r="r" b="b"/>
                  <a:pathLst>
                    <a:path w="76" h="250">
                      <a:moveTo>
                        <a:pt x="76" y="199"/>
                      </a:moveTo>
                      <a:lnTo>
                        <a:pt x="0" y="250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199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89" name="Freeform 129"/>
                <p:cNvSpPr>
                  <a:spLocks/>
                </p:cNvSpPr>
                <p:nvPr/>
              </p:nvSpPr>
              <p:spPr bwMode="auto">
                <a:xfrm>
                  <a:off x="3924" y="2879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199"/>
                    </a:cxn>
                    <a:cxn ang="0">
                      <a:pos x="0" y="250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199"/>
                    </a:cxn>
                  </a:cxnLst>
                  <a:rect l="0" t="0" r="r" b="b"/>
                  <a:pathLst>
                    <a:path w="76" h="250">
                      <a:moveTo>
                        <a:pt x="76" y="199"/>
                      </a:moveTo>
                      <a:lnTo>
                        <a:pt x="0" y="250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199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00" name="Rectangle 130"/>
              <p:cNvSpPr>
                <a:spLocks noChangeArrowheads="1"/>
              </p:cNvSpPr>
              <p:nvPr/>
            </p:nvSpPr>
            <p:spPr bwMode="auto">
              <a:xfrm>
                <a:off x="3089" y="3070"/>
                <a:ext cx="29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3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54.6%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5401" name="Group 131"/>
              <p:cNvGrpSpPr>
                <a:grpSpLocks/>
              </p:cNvGrpSpPr>
              <p:nvPr/>
            </p:nvGrpSpPr>
            <p:grpSpPr bwMode="auto">
              <a:xfrm>
                <a:off x="873" y="2479"/>
                <a:ext cx="1454" cy="52"/>
                <a:chOff x="1052" y="2380"/>
                <a:chExt cx="1664" cy="52"/>
              </a:xfrm>
            </p:grpSpPr>
            <p:sp>
              <p:nvSpPr>
                <p:cNvPr id="578692" name="Freeform 132"/>
                <p:cNvSpPr>
                  <a:spLocks/>
                </p:cNvSpPr>
                <p:nvPr/>
              </p:nvSpPr>
              <p:spPr bwMode="auto">
                <a:xfrm>
                  <a:off x="1052" y="2380"/>
                  <a:ext cx="1664" cy="52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1589" y="52"/>
                    </a:cxn>
                    <a:cxn ang="0">
                      <a:pos x="1664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1664" h="52">
                      <a:moveTo>
                        <a:pt x="0" y="52"/>
                      </a:moveTo>
                      <a:lnTo>
                        <a:pt x="1589" y="52"/>
                      </a:lnTo>
                      <a:lnTo>
                        <a:pt x="1664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93" name="Freeform 133"/>
                <p:cNvSpPr>
                  <a:spLocks/>
                </p:cNvSpPr>
                <p:nvPr/>
              </p:nvSpPr>
              <p:spPr bwMode="auto">
                <a:xfrm>
                  <a:off x="1052" y="2380"/>
                  <a:ext cx="1664" cy="52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1589" y="52"/>
                    </a:cxn>
                    <a:cxn ang="0">
                      <a:pos x="1664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1664" h="52">
                      <a:moveTo>
                        <a:pt x="0" y="52"/>
                      </a:moveTo>
                      <a:lnTo>
                        <a:pt x="1589" y="52"/>
                      </a:lnTo>
                      <a:lnTo>
                        <a:pt x="1664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02" name="Group 134"/>
              <p:cNvGrpSpPr>
                <a:grpSpLocks/>
              </p:cNvGrpSpPr>
              <p:nvPr/>
            </p:nvGrpSpPr>
            <p:grpSpPr bwMode="auto">
              <a:xfrm>
                <a:off x="873" y="2531"/>
                <a:ext cx="1389" cy="198"/>
                <a:chOff x="1052" y="2432"/>
                <a:chExt cx="1589" cy="198"/>
              </a:xfrm>
            </p:grpSpPr>
            <p:sp>
              <p:nvSpPr>
                <p:cNvPr id="578695" name="Rectangle 135"/>
                <p:cNvSpPr>
                  <a:spLocks noChangeArrowheads="1"/>
                </p:cNvSpPr>
                <p:nvPr/>
              </p:nvSpPr>
              <p:spPr bwMode="auto">
                <a:xfrm>
                  <a:off x="1052" y="2432"/>
                  <a:ext cx="1589" cy="18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96" name="Rectangle 136"/>
                <p:cNvSpPr>
                  <a:spLocks noChangeArrowheads="1"/>
                </p:cNvSpPr>
                <p:nvPr/>
              </p:nvSpPr>
              <p:spPr bwMode="auto">
                <a:xfrm>
                  <a:off x="1052" y="2432"/>
                  <a:ext cx="1589" cy="183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03" name="Group 137"/>
              <p:cNvGrpSpPr>
                <a:grpSpLocks/>
              </p:cNvGrpSpPr>
              <p:nvPr/>
            </p:nvGrpSpPr>
            <p:grpSpPr bwMode="auto">
              <a:xfrm>
                <a:off x="2262" y="2479"/>
                <a:ext cx="65" cy="250"/>
                <a:chOff x="2641" y="2380"/>
                <a:chExt cx="75" cy="250"/>
              </a:xfrm>
            </p:grpSpPr>
            <p:sp>
              <p:nvSpPr>
                <p:cNvPr id="578698" name="Freeform 138"/>
                <p:cNvSpPr>
                  <a:spLocks/>
                </p:cNvSpPr>
                <p:nvPr/>
              </p:nvSpPr>
              <p:spPr bwMode="auto">
                <a:xfrm>
                  <a:off x="2641" y="2380"/>
                  <a:ext cx="75" cy="250"/>
                </a:xfrm>
                <a:custGeom>
                  <a:avLst/>
                  <a:gdLst/>
                  <a:ahLst/>
                  <a:cxnLst>
                    <a:cxn ang="0">
                      <a:pos x="75" y="198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5" y="0"/>
                    </a:cxn>
                    <a:cxn ang="0">
                      <a:pos x="75" y="198"/>
                    </a:cxn>
                  </a:cxnLst>
                  <a:rect l="0" t="0" r="r" b="b"/>
                  <a:pathLst>
                    <a:path w="75" h="250">
                      <a:moveTo>
                        <a:pt x="75" y="198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5" y="0"/>
                      </a:lnTo>
                      <a:lnTo>
                        <a:pt x="75" y="198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699" name="Freeform 139"/>
                <p:cNvSpPr>
                  <a:spLocks/>
                </p:cNvSpPr>
                <p:nvPr/>
              </p:nvSpPr>
              <p:spPr bwMode="auto">
                <a:xfrm>
                  <a:off x="2641" y="2380"/>
                  <a:ext cx="75" cy="250"/>
                </a:xfrm>
                <a:custGeom>
                  <a:avLst/>
                  <a:gdLst/>
                  <a:ahLst/>
                  <a:cxnLst>
                    <a:cxn ang="0">
                      <a:pos x="75" y="198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5" y="0"/>
                    </a:cxn>
                    <a:cxn ang="0">
                      <a:pos x="75" y="198"/>
                    </a:cxn>
                  </a:cxnLst>
                  <a:rect l="0" t="0" r="r" b="b"/>
                  <a:pathLst>
                    <a:path w="75" h="250">
                      <a:moveTo>
                        <a:pt x="75" y="198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5" y="0"/>
                      </a:lnTo>
                      <a:lnTo>
                        <a:pt x="75" y="198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04" name="Rectangle 140"/>
              <p:cNvSpPr>
                <a:spLocks noChangeArrowheads="1"/>
              </p:cNvSpPr>
              <p:nvPr/>
            </p:nvSpPr>
            <p:spPr bwMode="auto">
              <a:xfrm>
                <a:off x="1969" y="2571"/>
                <a:ext cx="29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3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30.2%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5405" name="Group 141"/>
              <p:cNvGrpSpPr>
                <a:grpSpLocks/>
              </p:cNvGrpSpPr>
              <p:nvPr/>
            </p:nvGrpSpPr>
            <p:grpSpPr bwMode="auto">
              <a:xfrm>
                <a:off x="873" y="1980"/>
                <a:ext cx="1262" cy="51"/>
                <a:chOff x="1052" y="1881"/>
                <a:chExt cx="1444" cy="51"/>
              </a:xfrm>
            </p:grpSpPr>
            <p:sp>
              <p:nvSpPr>
                <p:cNvPr id="578702" name="Freeform 142"/>
                <p:cNvSpPr>
                  <a:spLocks/>
                </p:cNvSpPr>
                <p:nvPr/>
              </p:nvSpPr>
              <p:spPr bwMode="auto">
                <a:xfrm>
                  <a:off x="1052" y="1881"/>
                  <a:ext cx="1444" cy="36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1369" y="51"/>
                    </a:cxn>
                    <a:cxn ang="0">
                      <a:pos x="1444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44" h="51">
                      <a:moveTo>
                        <a:pt x="0" y="51"/>
                      </a:moveTo>
                      <a:lnTo>
                        <a:pt x="1369" y="51"/>
                      </a:lnTo>
                      <a:lnTo>
                        <a:pt x="1444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03" name="Freeform 143"/>
                <p:cNvSpPr>
                  <a:spLocks/>
                </p:cNvSpPr>
                <p:nvPr/>
              </p:nvSpPr>
              <p:spPr bwMode="auto">
                <a:xfrm>
                  <a:off x="1052" y="1881"/>
                  <a:ext cx="1444" cy="36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1369" y="51"/>
                    </a:cxn>
                    <a:cxn ang="0">
                      <a:pos x="1444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44" h="51">
                      <a:moveTo>
                        <a:pt x="0" y="51"/>
                      </a:moveTo>
                      <a:lnTo>
                        <a:pt x="1369" y="51"/>
                      </a:lnTo>
                      <a:lnTo>
                        <a:pt x="1444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06" name="Group 144"/>
              <p:cNvGrpSpPr>
                <a:grpSpLocks/>
              </p:cNvGrpSpPr>
              <p:nvPr/>
            </p:nvGrpSpPr>
            <p:grpSpPr bwMode="auto">
              <a:xfrm>
                <a:off x="873" y="2031"/>
                <a:ext cx="1196" cy="199"/>
                <a:chOff x="1052" y="1932"/>
                <a:chExt cx="1368" cy="199"/>
              </a:xfrm>
            </p:grpSpPr>
            <p:sp>
              <p:nvSpPr>
                <p:cNvPr id="578705" name="Rectangle 145"/>
                <p:cNvSpPr>
                  <a:spLocks noChangeArrowheads="1"/>
                </p:cNvSpPr>
                <p:nvPr/>
              </p:nvSpPr>
              <p:spPr bwMode="auto">
                <a:xfrm>
                  <a:off x="1052" y="1917"/>
                  <a:ext cx="1368" cy="19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06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52" y="1917"/>
                  <a:ext cx="1368" cy="199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07" name="Group 147"/>
              <p:cNvGrpSpPr>
                <a:grpSpLocks/>
              </p:cNvGrpSpPr>
              <p:nvPr/>
            </p:nvGrpSpPr>
            <p:grpSpPr bwMode="auto">
              <a:xfrm>
                <a:off x="2069" y="1980"/>
                <a:ext cx="66" cy="250"/>
                <a:chOff x="2420" y="1881"/>
                <a:chExt cx="76" cy="250"/>
              </a:xfrm>
            </p:grpSpPr>
            <p:sp>
              <p:nvSpPr>
                <p:cNvPr id="578708" name="Freeform 148"/>
                <p:cNvSpPr>
                  <a:spLocks/>
                </p:cNvSpPr>
                <p:nvPr/>
              </p:nvSpPr>
              <p:spPr bwMode="auto">
                <a:xfrm>
                  <a:off x="2420" y="1881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0">
                      <a:moveTo>
                        <a:pt x="76" y="200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09" name="Freeform 149"/>
                <p:cNvSpPr>
                  <a:spLocks/>
                </p:cNvSpPr>
                <p:nvPr/>
              </p:nvSpPr>
              <p:spPr bwMode="auto">
                <a:xfrm>
                  <a:off x="2420" y="1881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0">
                      <a:moveTo>
                        <a:pt x="76" y="200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08" name="Rectangle 150"/>
              <p:cNvSpPr>
                <a:spLocks noChangeArrowheads="1"/>
              </p:cNvSpPr>
              <p:nvPr/>
            </p:nvSpPr>
            <p:spPr bwMode="auto">
              <a:xfrm>
                <a:off x="1760" y="2089"/>
                <a:ext cx="29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3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26.0%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711" name="Line 151"/>
              <p:cNvSpPr>
                <a:spLocks noChangeShapeType="1"/>
              </p:cNvSpPr>
              <p:nvPr/>
            </p:nvSpPr>
            <p:spPr bwMode="auto">
              <a:xfrm>
                <a:off x="823" y="3915"/>
                <a:ext cx="367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2" name="Line 152"/>
              <p:cNvSpPr>
                <a:spLocks noChangeShapeType="1"/>
              </p:cNvSpPr>
              <p:nvPr/>
            </p:nvSpPr>
            <p:spPr bwMode="auto">
              <a:xfrm>
                <a:off x="82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3" name="Line 153"/>
              <p:cNvSpPr>
                <a:spLocks noChangeShapeType="1"/>
              </p:cNvSpPr>
              <p:nvPr/>
            </p:nvSpPr>
            <p:spPr bwMode="auto">
              <a:xfrm>
                <a:off x="128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4" name="Line 154"/>
              <p:cNvSpPr>
                <a:spLocks noChangeShapeType="1"/>
              </p:cNvSpPr>
              <p:nvPr/>
            </p:nvSpPr>
            <p:spPr bwMode="auto">
              <a:xfrm>
                <a:off x="174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5" name="Line 155"/>
              <p:cNvSpPr>
                <a:spLocks noChangeShapeType="1"/>
              </p:cNvSpPr>
              <p:nvPr/>
            </p:nvSpPr>
            <p:spPr bwMode="auto">
              <a:xfrm>
                <a:off x="220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6" name="Line 156"/>
              <p:cNvSpPr>
                <a:spLocks noChangeShapeType="1"/>
              </p:cNvSpPr>
              <p:nvPr/>
            </p:nvSpPr>
            <p:spPr bwMode="auto">
              <a:xfrm>
                <a:off x="266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7" name="Line 157"/>
              <p:cNvSpPr>
                <a:spLocks noChangeShapeType="1"/>
              </p:cNvSpPr>
              <p:nvPr/>
            </p:nvSpPr>
            <p:spPr bwMode="auto">
              <a:xfrm>
                <a:off x="312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8" name="Line 158"/>
              <p:cNvSpPr>
                <a:spLocks noChangeShapeType="1"/>
              </p:cNvSpPr>
              <p:nvPr/>
            </p:nvSpPr>
            <p:spPr bwMode="auto">
              <a:xfrm>
                <a:off x="358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19" name="Line 159"/>
              <p:cNvSpPr>
                <a:spLocks noChangeShapeType="1"/>
              </p:cNvSpPr>
              <p:nvPr/>
            </p:nvSpPr>
            <p:spPr bwMode="auto">
              <a:xfrm>
                <a:off x="404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0" name="Line 160"/>
              <p:cNvSpPr>
                <a:spLocks noChangeShapeType="1"/>
              </p:cNvSpPr>
              <p:nvPr/>
            </p:nvSpPr>
            <p:spPr bwMode="auto">
              <a:xfrm>
                <a:off x="450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1" name="Line 161"/>
              <p:cNvSpPr>
                <a:spLocks noChangeShapeType="1"/>
              </p:cNvSpPr>
              <p:nvPr/>
            </p:nvSpPr>
            <p:spPr bwMode="auto">
              <a:xfrm flipV="1">
                <a:off x="823" y="1921"/>
                <a:ext cx="0" cy="199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2" name="Line 162"/>
              <p:cNvSpPr>
                <a:spLocks noChangeShapeType="1"/>
              </p:cNvSpPr>
              <p:nvPr/>
            </p:nvSpPr>
            <p:spPr bwMode="auto">
              <a:xfrm flipH="1">
                <a:off x="790" y="3915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3" name="Line 163"/>
              <p:cNvSpPr>
                <a:spLocks noChangeShapeType="1"/>
              </p:cNvSpPr>
              <p:nvPr/>
            </p:nvSpPr>
            <p:spPr bwMode="auto">
              <a:xfrm flipH="1">
                <a:off x="790" y="3416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4" name="Line 164"/>
              <p:cNvSpPr>
                <a:spLocks noChangeShapeType="1"/>
              </p:cNvSpPr>
              <p:nvPr/>
            </p:nvSpPr>
            <p:spPr bwMode="auto">
              <a:xfrm flipH="1">
                <a:off x="790" y="2918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5" name="Line 165"/>
              <p:cNvSpPr>
                <a:spLocks noChangeShapeType="1"/>
              </p:cNvSpPr>
              <p:nvPr/>
            </p:nvSpPr>
            <p:spPr bwMode="auto">
              <a:xfrm flipH="1">
                <a:off x="790" y="2419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6" name="Line 166"/>
              <p:cNvSpPr>
                <a:spLocks noChangeShapeType="1"/>
              </p:cNvSpPr>
              <p:nvPr/>
            </p:nvSpPr>
            <p:spPr bwMode="auto">
              <a:xfrm flipH="1">
                <a:off x="790" y="1921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7" name="Freeform 167"/>
              <p:cNvSpPr>
                <a:spLocks/>
              </p:cNvSpPr>
              <p:nvPr/>
            </p:nvSpPr>
            <p:spPr bwMode="auto">
              <a:xfrm>
                <a:off x="82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8" y="1994"/>
                  </a:cxn>
                  <a:cxn ang="0">
                    <a:pos x="188" y="0"/>
                  </a:cxn>
                  <a:cxn ang="0">
                    <a:pos x="0" y="129"/>
                  </a:cxn>
                  <a:cxn ang="0">
                    <a:pos x="0" y="2123"/>
                  </a:cxn>
                </a:cxnLst>
                <a:rect l="0" t="0" r="r" b="b"/>
                <a:pathLst>
                  <a:path w="188" h="2123">
                    <a:moveTo>
                      <a:pt x="0" y="2123"/>
                    </a:moveTo>
                    <a:lnTo>
                      <a:pt x="188" y="1994"/>
                    </a:lnTo>
                    <a:lnTo>
                      <a:pt x="188" y="0"/>
                    </a:lnTo>
                    <a:lnTo>
                      <a:pt x="0" y="129"/>
                    </a:lnTo>
                    <a:lnTo>
                      <a:pt x="0" y="21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8" name="Freeform 168"/>
              <p:cNvSpPr>
                <a:spLocks/>
              </p:cNvSpPr>
              <p:nvPr/>
            </p:nvSpPr>
            <p:spPr bwMode="auto">
              <a:xfrm>
                <a:off x="823" y="3786"/>
                <a:ext cx="3845" cy="129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207" y="129"/>
                  </a:cxn>
                  <a:cxn ang="0">
                    <a:pos x="4397" y="0"/>
                  </a:cxn>
                  <a:cxn ang="0">
                    <a:pos x="189" y="0"/>
                  </a:cxn>
                  <a:cxn ang="0">
                    <a:pos x="0" y="129"/>
                  </a:cxn>
                </a:cxnLst>
                <a:rect l="0" t="0" r="r" b="b"/>
                <a:pathLst>
                  <a:path w="4397" h="129">
                    <a:moveTo>
                      <a:pt x="0" y="129"/>
                    </a:moveTo>
                    <a:lnTo>
                      <a:pt x="4207" y="129"/>
                    </a:lnTo>
                    <a:lnTo>
                      <a:pt x="4397" y="0"/>
                    </a:lnTo>
                    <a:lnTo>
                      <a:pt x="189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29" name="Rectangle 169"/>
              <p:cNvSpPr>
                <a:spLocks noChangeArrowheads="1"/>
              </p:cNvSpPr>
              <p:nvPr/>
            </p:nvSpPr>
            <p:spPr bwMode="auto">
              <a:xfrm>
                <a:off x="987" y="1792"/>
                <a:ext cx="3681" cy="199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0" name="Freeform 170"/>
              <p:cNvSpPr>
                <a:spLocks/>
              </p:cNvSpPr>
              <p:nvPr/>
            </p:nvSpPr>
            <p:spPr bwMode="auto">
              <a:xfrm>
                <a:off x="82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8" y="1994"/>
                  </a:cxn>
                  <a:cxn ang="0">
                    <a:pos x="188" y="0"/>
                  </a:cxn>
                </a:cxnLst>
                <a:rect l="0" t="0" r="r" b="b"/>
                <a:pathLst>
                  <a:path w="188" h="2123">
                    <a:moveTo>
                      <a:pt x="0" y="2123"/>
                    </a:moveTo>
                    <a:lnTo>
                      <a:pt x="188" y="1994"/>
                    </a:lnTo>
                    <a:lnTo>
                      <a:pt x="188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1" name="Freeform 171"/>
              <p:cNvSpPr>
                <a:spLocks/>
              </p:cNvSpPr>
              <p:nvPr/>
            </p:nvSpPr>
            <p:spPr bwMode="auto">
              <a:xfrm>
                <a:off x="1283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0" y="1994"/>
                  </a:cxn>
                  <a:cxn ang="0">
                    <a:pos x="190" y="0"/>
                  </a:cxn>
                </a:cxnLst>
                <a:rect l="0" t="0" r="r" b="b"/>
                <a:pathLst>
                  <a:path w="190" h="2123">
                    <a:moveTo>
                      <a:pt x="0" y="2123"/>
                    </a:moveTo>
                    <a:lnTo>
                      <a:pt x="190" y="1994"/>
                    </a:lnTo>
                    <a:lnTo>
                      <a:pt x="190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2" name="Freeform 172"/>
              <p:cNvSpPr>
                <a:spLocks/>
              </p:cNvSpPr>
              <p:nvPr/>
            </p:nvSpPr>
            <p:spPr bwMode="auto">
              <a:xfrm>
                <a:off x="1743" y="1792"/>
                <a:ext cx="165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3" name="Freeform 173"/>
              <p:cNvSpPr>
                <a:spLocks/>
              </p:cNvSpPr>
              <p:nvPr/>
            </p:nvSpPr>
            <p:spPr bwMode="auto">
              <a:xfrm>
                <a:off x="2202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4" name="Freeform 174"/>
              <p:cNvSpPr>
                <a:spLocks/>
              </p:cNvSpPr>
              <p:nvPr/>
            </p:nvSpPr>
            <p:spPr bwMode="auto">
              <a:xfrm>
                <a:off x="2662" y="1792"/>
                <a:ext cx="167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1" y="1994"/>
                  </a:cxn>
                  <a:cxn ang="0">
                    <a:pos x="191" y="0"/>
                  </a:cxn>
                </a:cxnLst>
                <a:rect l="0" t="0" r="r" b="b"/>
                <a:pathLst>
                  <a:path w="191" h="2123">
                    <a:moveTo>
                      <a:pt x="0" y="2123"/>
                    </a:moveTo>
                    <a:lnTo>
                      <a:pt x="191" y="1994"/>
                    </a:lnTo>
                    <a:lnTo>
                      <a:pt x="191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5" name="Freeform 175"/>
              <p:cNvSpPr>
                <a:spLocks/>
              </p:cNvSpPr>
              <p:nvPr/>
            </p:nvSpPr>
            <p:spPr bwMode="auto">
              <a:xfrm>
                <a:off x="3122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0" y="1994"/>
                  </a:cxn>
                  <a:cxn ang="0">
                    <a:pos x="190" y="0"/>
                  </a:cxn>
                </a:cxnLst>
                <a:rect l="0" t="0" r="r" b="b"/>
                <a:pathLst>
                  <a:path w="190" h="2123">
                    <a:moveTo>
                      <a:pt x="0" y="2123"/>
                    </a:moveTo>
                    <a:lnTo>
                      <a:pt x="190" y="1994"/>
                    </a:lnTo>
                    <a:lnTo>
                      <a:pt x="190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6" name="Freeform 176"/>
              <p:cNvSpPr>
                <a:spLocks/>
              </p:cNvSpPr>
              <p:nvPr/>
            </p:nvSpPr>
            <p:spPr bwMode="auto">
              <a:xfrm>
                <a:off x="3583" y="1792"/>
                <a:ext cx="165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7" name="Freeform 177"/>
              <p:cNvSpPr>
                <a:spLocks/>
              </p:cNvSpPr>
              <p:nvPr/>
            </p:nvSpPr>
            <p:spPr bwMode="auto">
              <a:xfrm>
                <a:off x="404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89" y="1994"/>
                  </a:cxn>
                  <a:cxn ang="0">
                    <a:pos x="189" y="0"/>
                  </a:cxn>
                </a:cxnLst>
                <a:rect l="0" t="0" r="r" b="b"/>
                <a:pathLst>
                  <a:path w="189" h="2123">
                    <a:moveTo>
                      <a:pt x="0" y="2123"/>
                    </a:moveTo>
                    <a:lnTo>
                      <a:pt x="189" y="1994"/>
                    </a:lnTo>
                    <a:lnTo>
                      <a:pt x="189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8" name="Freeform 178"/>
              <p:cNvSpPr>
                <a:spLocks/>
              </p:cNvSpPr>
              <p:nvPr/>
            </p:nvSpPr>
            <p:spPr bwMode="auto">
              <a:xfrm>
                <a:off x="4502" y="1792"/>
                <a:ext cx="166" cy="2123"/>
              </a:xfrm>
              <a:custGeom>
                <a:avLst/>
                <a:gdLst/>
                <a:ahLst/>
                <a:cxnLst>
                  <a:cxn ang="0">
                    <a:pos x="0" y="2123"/>
                  </a:cxn>
                  <a:cxn ang="0">
                    <a:pos x="190" y="1994"/>
                  </a:cxn>
                  <a:cxn ang="0">
                    <a:pos x="190" y="0"/>
                  </a:cxn>
                </a:cxnLst>
                <a:rect l="0" t="0" r="r" b="b"/>
                <a:pathLst>
                  <a:path w="190" h="2123">
                    <a:moveTo>
                      <a:pt x="0" y="2123"/>
                    </a:moveTo>
                    <a:lnTo>
                      <a:pt x="190" y="1994"/>
                    </a:lnTo>
                    <a:lnTo>
                      <a:pt x="190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39" name="Freeform 179"/>
              <p:cNvSpPr>
                <a:spLocks/>
              </p:cNvSpPr>
              <p:nvPr/>
            </p:nvSpPr>
            <p:spPr bwMode="auto">
              <a:xfrm>
                <a:off x="823" y="1792"/>
                <a:ext cx="164" cy="2123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0" y="129"/>
                  </a:cxn>
                  <a:cxn ang="0">
                    <a:pos x="0" y="2123"/>
                  </a:cxn>
                  <a:cxn ang="0">
                    <a:pos x="188" y="1994"/>
                  </a:cxn>
                  <a:cxn ang="0">
                    <a:pos x="188" y="0"/>
                  </a:cxn>
                </a:cxnLst>
                <a:rect l="0" t="0" r="r" b="b"/>
                <a:pathLst>
                  <a:path w="188" h="2123">
                    <a:moveTo>
                      <a:pt x="188" y="0"/>
                    </a:moveTo>
                    <a:lnTo>
                      <a:pt x="0" y="129"/>
                    </a:lnTo>
                    <a:lnTo>
                      <a:pt x="0" y="2123"/>
                    </a:lnTo>
                    <a:lnTo>
                      <a:pt x="188" y="1994"/>
                    </a:lnTo>
                    <a:lnTo>
                      <a:pt x="18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40" name="Freeform 180"/>
              <p:cNvSpPr>
                <a:spLocks/>
              </p:cNvSpPr>
              <p:nvPr/>
            </p:nvSpPr>
            <p:spPr bwMode="auto">
              <a:xfrm>
                <a:off x="823" y="3786"/>
                <a:ext cx="3845" cy="129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207" y="129"/>
                  </a:cxn>
                  <a:cxn ang="0">
                    <a:pos x="4397" y="0"/>
                  </a:cxn>
                  <a:cxn ang="0">
                    <a:pos x="189" y="0"/>
                  </a:cxn>
                  <a:cxn ang="0">
                    <a:pos x="0" y="129"/>
                  </a:cxn>
                </a:cxnLst>
                <a:rect l="0" t="0" r="r" b="b"/>
                <a:pathLst>
                  <a:path w="4397" h="129">
                    <a:moveTo>
                      <a:pt x="0" y="129"/>
                    </a:moveTo>
                    <a:lnTo>
                      <a:pt x="4207" y="129"/>
                    </a:lnTo>
                    <a:lnTo>
                      <a:pt x="4397" y="0"/>
                    </a:lnTo>
                    <a:lnTo>
                      <a:pt x="189" y="0"/>
                    </a:lnTo>
                    <a:lnTo>
                      <a:pt x="0" y="129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41" name="Rectangle 181"/>
              <p:cNvSpPr>
                <a:spLocks noChangeArrowheads="1"/>
              </p:cNvSpPr>
              <p:nvPr/>
            </p:nvSpPr>
            <p:spPr bwMode="auto">
              <a:xfrm>
                <a:off x="987" y="1792"/>
                <a:ext cx="3681" cy="1994"/>
              </a:xfrm>
              <a:prstGeom prst="rect">
                <a:avLst/>
              </a:prstGeom>
              <a:noFill/>
              <a:ln w="11113" cap="rnd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5440" name="Group 182"/>
              <p:cNvGrpSpPr>
                <a:grpSpLocks/>
              </p:cNvGrpSpPr>
              <p:nvPr/>
            </p:nvGrpSpPr>
            <p:grpSpPr bwMode="auto">
              <a:xfrm>
                <a:off x="873" y="3476"/>
                <a:ext cx="3676" cy="51"/>
                <a:chOff x="1052" y="3377"/>
                <a:chExt cx="4205" cy="51"/>
              </a:xfrm>
            </p:grpSpPr>
            <p:sp>
              <p:nvSpPr>
                <p:cNvPr id="578743" name="Freeform 183"/>
                <p:cNvSpPr>
                  <a:spLocks/>
                </p:cNvSpPr>
                <p:nvPr/>
              </p:nvSpPr>
              <p:spPr bwMode="auto">
                <a:xfrm>
                  <a:off x="1052" y="3377"/>
                  <a:ext cx="4205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4129" y="51"/>
                    </a:cxn>
                    <a:cxn ang="0">
                      <a:pos x="4205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205" h="51">
                      <a:moveTo>
                        <a:pt x="0" y="51"/>
                      </a:moveTo>
                      <a:lnTo>
                        <a:pt x="4129" y="51"/>
                      </a:lnTo>
                      <a:lnTo>
                        <a:pt x="4205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44" name="Freeform 184"/>
                <p:cNvSpPr>
                  <a:spLocks/>
                </p:cNvSpPr>
                <p:nvPr/>
              </p:nvSpPr>
              <p:spPr bwMode="auto">
                <a:xfrm>
                  <a:off x="1052" y="3377"/>
                  <a:ext cx="4205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4129" y="51"/>
                    </a:cxn>
                    <a:cxn ang="0">
                      <a:pos x="4205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205" h="51">
                      <a:moveTo>
                        <a:pt x="0" y="51"/>
                      </a:moveTo>
                      <a:lnTo>
                        <a:pt x="4129" y="51"/>
                      </a:lnTo>
                      <a:lnTo>
                        <a:pt x="4205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41" name="Group 185"/>
              <p:cNvGrpSpPr>
                <a:grpSpLocks/>
              </p:cNvGrpSpPr>
              <p:nvPr/>
            </p:nvGrpSpPr>
            <p:grpSpPr bwMode="auto">
              <a:xfrm>
                <a:off x="873" y="3527"/>
                <a:ext cx="3609" cy="200"/>
                <a:chOff x="1052" y="3428"/>
                <a:chExt cx="4129" cy="200"/>
              </a:xfrm>
            </p:grpSpPr>
            <p:sp>
              <p:nvSpPr>
                <p:cNvPr id="57874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052" y="3428"/>
                  <a:ext cx="4129" cy="20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47" name="Rectangle 187"/>
                <p:cNvSpPr>
                  <a:spLocks noChangeArrowheads="1"/>
                </p:cNvSpPr>
                <p:nvPr/>
              </p:nvSpPr>
              <p:spPr bwMode="auto">
                <a:xfrm>
                  <a:off x="1052" y="3428"/>
                  <a:ext cx="4129" cy="200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42" name="Group 188"/>
              <p:cNvGrpSpPr>
                <a:grpSpLocks/>
              </p:cNvGrpSpPr>
              <p:nvPr/>
            </p:nvGrpSpPr>
            <p:grpSpPr bwMode="auto">
              <a:xfrm>
                <a:off x="4482" y="3476"/>
                <a:ext cx="67" cy="251"/>
                <a:chOff x="5181" y="3377"/>
                <a:chExt cx="76" cy="251"/>
              </a:xfrm>
            </p:grpSpPr>
            <p:sp>
              <p:nvSpPr>
                <p:cNvPr id="578749" name="Freeform 189"/>
                <p:cNvSpPr>
                  <a:spLocks/>
                </p:cNvSpPr>
                <p:nvPr/>
              </p:nvSpPr>
              <p:spPr bwMode="auto">
                <a:xfrm>
                  <a:off x="5181" y="3377"/>
                  <a:ext cx="76" cy="266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1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1">
                      <a:moveTo>
                        <a:pt x="76" y="200"/>
                      </a:moveTo>
                      <a:lnTo>
                        <a:pt x="0" y="251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50" name="Freeform 190"/>
                <p:cNvSpPr>
                  <a:spLocks/>
                </p:cNvSpPr>
                <p:nvPr/>
              </p:nvSpPr>
              <p:spPr bwMode="auto">
                <a:xfrm>
                  <a:off x="5181" y="3377"/>
                  <a:ext cx="76" cy="266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1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1">
                      <a:moveTo>
                        <a:pt x="76" y="200"/>
                      </a:moveTo>
                      <a:lnTo>
                        <a:pt x="0" y="251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43" name="Rectangle 191"/>
              <p:cNvSpPr>
                <a:spLocks noChangeArrowheads="1"/>
              </p:cNvSpPr>
              <p:nvPr/>
            </p:nvSpPr>
            <p:spPr bwMode="auto">
              <a:xfrm>
                <a:off x="4042" y="3542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78.5%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5444" name="Group 192"/>
              <p:cNvGrpSpPr>
                <a:grpSpLocks/>
              </p:cNvGrpSpPr>
              <p:nvPr/>
            </p:nvGrpSpPr>
            <p:grpSpPr bwMode="auto">
              <a:xfrm>
                <a:off x="873" y="2978"/>
                <a:ext cx="2577" cy="52"/>
                <a:chOff x="1052" y="2879"/>
                <a:chExt cx="2948" cy="52"/>
              </a:xfrm>
            </p:grpSpPr>
            <p:sp>
              <p:nvSpPr>
                <p:cNvPr id="578753" name="Freeform 193"/>
                <p:cNvSpPr>
                  <a:spLocks/>
                </p:cNvSpPr>
                <p:nvPr/>
              </p:nvSpPr>
              <p:spPr bwMode="auto">
                <a:xfrm>
                  <a:off x="1052" y="2879"/>
                  <a:ext cx="2948" cy="37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2872" y="52"/>
                    </a:cxn>
                    <a:cxn ang="0">
                      <a:pos x="2948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2948" h="52">
                      <a:moveTo>
                        <a:pt x="0" y="52"/>
                      </a:moveTo>
                      <a:lnTo>
                        <a:pt x="2872" y="52"/>
                      </a:lnTo>
                      <a:lnTo>
                        <a:pt x="2948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54" name="Freeform 194"/>
                <p:cNvSpPr>
                  <a:spLocks/>
                </p:cNvSpPr>
                <p:nvPr/>
              </p:nvSpPr>
              <p:spPr bwMode="auto">
                <a:xfrm>
                  <a:off x="1052" y="2879"/>
                  <a:ext cx="2948" cy="37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2872" y="52"/>
                    </a:cxn>
                    <a:cxn ang="0">
                      <a:pos x="2948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2948" h="52">
                      <a:moveTo>
                        <a:pt x="0" y="52"/>
                      </a:moveTo>
                      <a:lnTo>
                        <a:pt x="2872" y="52"/>
                      </a:lnTo>
                      <a:lnTo>
                        <a:pt x="2948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45" name="Group 195"/>
              <p:cNvGrpSpPr>
                <a:grpSpLocks/>
              </p:cNvGrpSpPr>
              <p:nvPr/>
            </p:nvGrpSpPr>
            <p:grpSpPr bwMode="auto">
              <a:xfrm>
                <a:off x="873" y="3029"/>
                <a:ext cx="2510" cy="199"/>
                <a:chOff x="1052" y="2930"/>
                <a:chExt cx="2872" cy="199"/>
              </a:xfrm>
            </p:grpSpPr>
            <p:sp>
              <p:nvSpPr>
                <p:cNvPr id="57875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52" y="2930"/>
                  <a:ext cx="2872" cy="19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57" name="Rectangle 197"/>
                <p:cNvSpPr>
                  <a:spLocks noChangeArrowheads="1"/>
                </p:cNvSpPr>
                <p:nvPr/>
              </p:nvSpPr>
              <p:spPr bwMode="auto">
                <a:xfrm>
                  <a:off x="1052" y="2931"/>
                  <a:ext cx="2872" cy="198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46" name="Group 198"/>
              <p:cNvGrpSpPr>
                <a:grpSpLocks/>
              </p:cNvGrpSpPr>
              <p:nvPr/>
            </p:nvGrpSpPr>
            <p:grpSpPr bwMode="auto">
              <a:xfrm>
                <a:off x="3383" y="2978"/>
                <a:ext cx="67" cy="250"/>
                <a:chOff x="3924" y="2879"/>
                <a:chExt cx="76" cy="250"/>
              </a:xfrm>
            </p:grpSpPr>
            <p:sp>
              <p:nvSpPr>
                <p:cNvPr id="578759" name="Freeform 199"/>
                <p:cNvSpPr>
                  <a:spLocks/>
                </p:cNvSpPr>
                <p:nvPr/>
              </p:nvSpPr>
              <p:spPr bwMode="auto">
                <a:xfrm>
                  <a:off x="3924" y="2879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199"/>
                    </a:cxn>
                    <a:cxn ang="0">
                      <a:pos x="0" y="250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199"/>
                    </a:cxn>
                  </a:cxnLst>
                  <a:rect l="0" t="0" r="r" b="b"/>
                  <a:pathLst>
                    <a:path w="76" h="250">
                      <a:moveTo>
                        <a:pt x="76" y="199"/>
                      </a:moveTo>
                      <a:lnTo>
                        <a:pt x="0" y="250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199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60" name="Freeform 200"/>
                <p:cNvSpPr>
                  <a:spLocks/>
                </p:cNvSpPr>
                <p:nvPr/>
              </p:nvSpPr>
              <p:spPr bwMode="auto">
                <a:xfrm>
                  <a:off x="3924" y="2879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199"/>
                    </a:cxn>
                    <a:cxn ang="0">
                      <a:pos x="0" y="250"/>
                    </a:cxn>
                    <a:cxn ang="0">
                      <a:pos x="0" y="52"/>
                    </a:cxn>
                    <a:cxn ang="0">
                      <a:pos x="76" y="0"/>
                    </a:cxn>
                    <a:cxn ang="0">
                      <a:pos x="76" y="199"/>
                    </a:cxn>
                  </a:cxnLst>
                  <a:rect l="0" t="0" r="r" b="b"/>
                  <a:pathLst>
                    <a:path w="76" h="250">
                      <a:moveTo>
                        <a:pt x="76" y="199"/>
                      </a:moveTo>
                      <a:lnTo>
                        <a:pt x="0" y="250"/>
                      </a:lnTo>
                      <a:lnTo>
                        <a:pt x="0" y="52"/>
                      </a:lnTo>
                      <a:lnTo>
                        <a:pt x="76" y="0"/>
                      </a:lnTo>
                      <a:lnTo>
                        <a:pt x="76" y="199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47" name="Rectangle 201"/>
              <p:cNvSpPr>
                <a:spLocks noChangeArrowheads="1"/>
              </p:cNvSpPr>
              <p:nvPr/>
            </p:nvSpPr>
            <p:spPr bwMode="auto">
              <a:xfrm>
                <a:off x="2934" y="3043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54.6%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5448" name="Group 202"/>
              <p:cNvGrpSpPr>
                <a:grpSpLocks/>
              </p:cNvGrpSpPr>
              <p:nvPr/>
            </p:nvGrpSpPr>
            <p:grpSpPr bwMode="auto">
              <a:xfrm>
                <a:off x="873" y="2479"/>
                <a:ext cx="1454" cy="52"/>
                <a:chOff x="1052" y="2380"/>
                <a:chExt cx="1664" cy="52"/>
              </a:xfrm>
            </p:grpSpPr>
            <p:sp>
              <p:nvSpPr>
                <p:cNvPr id="578763" name="Freeform 203"/>
                <p:cNvSpPr>
                  <a:spLocks/>
                </p:cNvSpPr>
                <p:nvPr/>
              </p:nvSpPr>
              <p:spPr bwMode="auto">
                <a:xfrm>
                  <a:off x="1052" y="2380"/>
                  <a:ext cx="1664" cy="52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1589" y="52"/>
                    </a:cxn>
                    <a:cxn ang="0">
                      <a:pos x="1664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1664" h="52">
                      <a:moveTo>
                        <a:pt x="0" y="52"/>
                      </a:moveTo>
                      <a:lnTo>
                        <a:pt x="1589" y="52"/>
                      </a:lnTo>
                      <a:lnTo>
                        <a:pt x="1664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64" name="Freeform 204"/>
                <p:cNvSpPr>
                  <a:spLocks/>
                </p:cNvSpPr>
                <p:nvPr/>
              </p:nvSpPr>
              <p:spPr bwMode="auto">
                <a:xfrm>
                  <a:off x="1052" y="2380"/>
                  <a:ext cx="1664" cy="52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1589" y="52"/>
                    </a:cxn>
                    <a:cxn ang="0">
                      <a:pos x="1664" y="0"/>
                    </a:cxn>
                    <a:cxn ang="0">
                      <a:pos x="7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1664" h="52">
                      <a:moveTo>
                        <a:pt x="0" y="52"/>
                      </a:moveTo>
                      <a:lnTo>
                        <a:pt x="1589" y="52"/>
                      </a:lnTo>
                      <a:lnTo>
                        <a:pt x="1664" y="0"/>
                      </a:lnTo>
                      <a:lnTo>
                        <a:pt x="76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49" name="Group 205"/>
              <p:cNvGrpSpPr>
                <a:grpSpLocks/>
              </p:cNvGrpSpPr>
              <p:nvPr/>
            </p:nvGrpSpPr>
            <p:grpSpPr bwMode="auto">
              <a:xfrm>
                <a:off x="873" y="2531"/>
                <a:ext cx="1389" cy="198"/>
                <a:chOff x="1052" y="2432"/>
                <a:chExt cx="1589" cy="198"/>
              </a:xfrm>
            </p:grpSpPr>
            <p:sp>
              <p:nvSpPr>
                <p:cNvPr id="57876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052" y="2432"/>
                  <a:ext cx="1589" cy="18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67" name="Rectangle 207"/>
                <p:cNvSpPr>
                  <a:spLocks noChangeArrowheads="1"/>
                </p:cNvSpPr>
                <p:nvPr/>
              </p:nvSpPr>
              <p:spPr bwMode="auto">
                <a:xfrm>
                  <a:off x="1052" y="2432"/>
                  <a:ext cx="1589" cy="183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50" name="Group 208"/>
              <p:cNvGrpSpPr>
                <a:grpSpLocks/>
              </p:cNvGrpSpPr>
              <p:nvPr/>
            </p:nvGrpSpPr>
            <p:grpSpPr bwMode="auto">
              <a:xfrm>
                <a:off x="2262" y="2479"/>
                <a:ext cx="65" cy="250"/>
                <a:chOff x="2641" y="2380"/>
                <a:chExt cx="75" cy="250"/>
              </a:xfrm>
            </p:grpSpPr>
            <p:sp>
              <p:nvSpPr>
                <p:cNvPr id="578769" name="Freeform 209"/>
                <p:cNvSpPr>
                  <a:spLocks/>
                </p:cNvSpPr>
                <p:nvPr/>
              </p:nvSpPr>
              <p:spPr bwMode="auto">
                <a:xfrm>
                  <a:off x="2641" y="2380"/>
                  <a:ext cx="75" cy="250"/>
                </a:xfrm>
                <a:custGeom>
                  <a:avLst/>
                  <a:gdLst/>
                  <a:ahLst/>
                  <a:cxnLst>
                    <a:cxn ang="0">
                      <a:pos x="75" y="198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5" y="0"/>
                    </a:cxn>
                    <a:cxn ang="0">
                      <a:pos x="75" y="198"/>
                    </a:cxn>
                  </a:cxnLst>
                  <a:rect l="0" t="0" r="r" b="b"/>
                  <a:pathLst>
                    <a:path w="75" h="250">
                      <a:moveTo>
                        <a:pt x="75" y="198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5" y="0"/>
                      </a:lnTo>
                      <a:lnTo>
                        <a:pt x="75" y="198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70" name="Freeform 210"/>
                <p:cNvSpPr>
                  <a:spLocks/>
                </p:cNvSpPr>
                <p:nvPr/>
              </p:nvSpPr>
              <p:spPr bwMode="auto">
                <a:xfrm>
                  <a:off x="2641" y="2380"/>
                  <a:ext cx="75" cy="250"/>
                </a:xfrm>
                <a:custGeom>
                  <a:avLst/>
                  <a:gdLst/>
                  <a:ahLst/>
                  <a:cxnLst>
                    <a:cxn ang="0">
                      <a:pos x="75" y="198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5" y="0"/>
                    </a:cxn>
                    <a:cxn ang="0">
                      <a:pos x="75" y="198"/>
                    </a:cxn>
                  </a:cxnLst>
                  <a:rect l="0" t="0" r="r" b="b"/>
                  <a:pathLst>
                    <a:path w="75" h="250">
                      <a:moveTo>
                        <a:pt x="75" y="198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5" y="0"/>
                      </a:lnTo>
                      <a:lnTo>
                        <a:pt x="75" y="198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51" name="Rectangle 211"/>
              <p:cNvSpPr>
                <a:spLocks noChangeArrowheads="1"/>
              </p:cNvSpPr>
              <p:nvPr/>
            </p:nvSpPr>
            <p:spPr bwMode="auto">
              <a:xfrm>
                <a:off x="1823" y="2544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30.2%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5452" name="Group 212"/>
              <p:cNvGrpSpPr>
                <a:grpSpLocks/>
              </p:cNvGrpSpPr>
              <p:nvPr/>
            </p:nvGrpSpPr>
            <p:grpSpPr bwMode="auto">
              <a:xfrm>
                <a:off x="873" y="1980"/>
                <a:ext cx="1262" cy="51"/>
                <a:chOff x="1052" y="1881"/>
                <a:chExt cx="1444" cy="51"/>
              </a:xfrm>
            </p:grpSpPr>
            <p:sp>
              <p:nvSpPr>
                <p:cNvPr id="578773" name="Freeform 213"/>
                <p:cNvSpPr>
                  <a:spLocks/>
                </p:cNvSpPr>
                <p:nvPr/>
              </p:nvSpPr>
              <p:spPr bwMode="auto">
                <a:xfrm>
                  <a:off x="1052" y="1881"/>
                  <a:ext cx="1444" cy="36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1369" y="51"/>
                    </a:cxn>
                    <a:cxn ang="0">
                      <a:pos x="1444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44" h="51">
                      <a:moveTo>
                        <a:pt x="0" y="51"/>
                      </a:moveTo>
                      <a:lnTo>
                        <a:pt x="1369" y="51"/>
                      </a:lnTo>
                      <a:lnTo>
                        <a:pt x="1444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74" name="Freeform 214"/>
                <p:cNvSpPr>
                  <a:spLocks/>
                </p:cNvSpPr>
                <p:nvPr/>
              </p:nvSpPr>
              <p:spPr bwMode="auto">
                <a:xfrm>
                  <a:off x="1052" y="1881"/>
                  <a:ext cx="1444" cy="36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1369" y="51"/>
                    </a:cxn>
                    <a:cxn ang="0">
                      <a:pos x="1444" y="0"/>
                    </a:cxn>
                    <a:cxn ang="0">
                      <a:pos x="76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44" h="51">
                      <a:moveTo>
                        <a:pt x="0" y="51"/>
                      </a:moveTo>
                      <a:lnTo>
                        <a:pt x="1369" y="51"/>
                      </a:lnTo>
                      <a:lnTo>
                        <a:pt x="1444" y="0"/>
                      </a:lnTo>
                      <a:lnTo>
                        <a:pt x="7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53" name="Group 215"/>
              <p:cNvGrpSpPr>
                <a:grpSpLocks/>
              </p:cNvGrpSpPr>
              <p:nvPr/>
            </p:nvGrpSpPr>
            <p:grpSpPr bwMode="auto">
              <a:xfrm>
                <a:off x="871" y="2032"/>
                <a:ext cx="1195" cy="199"/>
                <a:chOff x="1052" y="1932"/>
                <a:chExt cx="1368" cy="199"/>
              </a:xfrm>
            </p:grpSpPr>
            <p:sp>
              <p:nvSpPr>
                <p:cNvPr id="578776" name="Rectangle 216"/>
                <p:cNvSpPr>
                  <a:spLocks noChangeArrowheads="1"/>
                </p:cNvSpPr>
                <p:nvPr/>
              </p:nvSpPr>
              <p:spPr bwMode="auto">
                <a:xfrm>
                  <a:off x="1052" y="1917"/>
                  <a:ext cx="1368" cy="19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7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52" y="1917"/>
                  <a:ext cx="1368" cy="199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454" name="Group 218"/>
              <p:cNvGrpSpPr>
                <a:grpSpLocks/>
              </p:cNvGrpSpPr>
              <p:nvPr/>
            </p:nvGrpSpPr>
            <p:grpSpPr bwMode="auto">
              <a:xfrm>
                <a:off x="2069" y="1980"/>
                <a:ext cx="66" cy="250"/>
                <a:chOff x="2420" y="1881"/>
                <a:chExt cx="76" cy="250"/>
              </a:xfrm>
            </p:grpSpPr>
            <p:sp>
              <p:nvSpPr>
                <p:cNvPr id="578779" name="Freeform 219"/>
                <p:cNvSpPr>
                  <a:spLocks/>
                </p:cNvSpPr>
                <p:nvPr/>
              </p:nvSpPr>
              <p:spPr bwMode="auto">
                <a:xfrm>
                  <a:off x="2420" y="1881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0">
                      <a:moveTo>
                        <a:pt x="76" y="200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8780" name="Freeform 220"/>
                <p:cNvSpPr>
                  <a:spLocks/>
                </p:cNvSpPr>
                <p:nvPr/>
              </p:nvSpPr>
              <p:spPr bwMode="auto">
                <a:xfrm>
                  <a:off x="2420" y="1881"/>
                  <a:ext cx="76" cy="250"/>
                </a:xfrm>
                <a:custGeom>
                  <a:avLst/>
                  <a:gdLst/>
                  <a:ahLst/>
                  <a:cxnLst>
                    <a:cxn ang="0">
                      <a:pos x="76" y="200"/>
                    </a:cxn>
                    <a:cxn ang="0">
                      <a:pos x="0" y="250"/>
                    </a:cxn>
                    <a:cxn ang="0">
                      <a:pos x="0" y="51"/>
                    </a:cxn>
                    <a:cxn ang="0">
                      <a:pos x="76" y="0"/>
                    </a:cxn>
                    <a:cxn ang="0">
                      <a:pos x="76" y="200"/>
                    </a:cxn>
                  </a:cxnLst>
                  <a:rect l="0" t="0" r="r" b="b"/>
                  <a:pathLst>
                    <a:path w="76" h="250">
                      <a:moveTo>
                        <a:pt x="76" y="200"/>
                      </a:moveTo>
                      <a:lnTo>
                        <a:pt x="0" y="250"/>
                      </a:lnTo>
                      <a:lnTo>
                        <a:pt x="0" y="51"/>
                      </a:lnTo>
                      <a:lnTo>
                        <a:pt x="76" y="0"/>
                      </a:lnTo>
                      <a:lnTo>
                        <a:pt x="76" y="20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455" name="Rectangle 221"/>
              <p:cNvSpPr>
                <a:spLocks noChangeArrowheads="1"/>
              </p:cNvSpPr>
              <p:nvPr/>
            </p:nvSpPr>
            <p:spPr bwMode="auto">
              <a:xfrm>
                <a:off x="1596" y="2062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26.0%</a:t>
                </a:r>
                <a:endParaRPr lang="en-GB" altLang="en-US" sz="1800" i="1"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782" name="Line 222"/>
              <p:cNvSpPr>
                <a:spLocks noChangeShapeType="1"/>
              </p:cNvSpPr>
              <p:nvPr/>
            </p:nvSpPr>
            <p:spPr bwMode="auto">
              <a:xfrm>
                <a:off x="823" y="3915"/>
                <a:ext cx="367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3" name="Line 223"/>
              <p:cNvSpPr>
                <a:spLocks noChangeShapeType="1"/>
              </p:cNvSpPr>
              <p:nvPr/>
            </p:nvSpPr>
            <p:spPr bwMode="auto">
              <a:xfrm>
                <a:off x="82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4" name="Line 224"/>
              <p:cNvSpPr>
                <a:spLocks noChangeShapeType="1"/>
              </p:cNvSpPr>
              <p:nvPr/>
            </p:nvSpPr>
            <p:spPr bwMode="auto">
              <a:xfrm>
                <a:off x="128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5" name="Line 225"/>
              <p:cNvSpPr>
                <a:spLocks noChangeShapeType="1"/>
              </p:cNvSpPr>
              <p:nvPr/>
            </p:nvSpPr>
            <p:spPr bwMode="auto">
              <a:xfrm>
                <a:off x="174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6" name="Line 226"/>
              <p:cNvSpPr>
                <a:spLocks noChangeShapeType="1"/>
              </p:cNvSpPr>
              <p:nvPr/>
            </p:nvSpPr>
            <p:spPr bwMode="auto">
              <a:xfrm>
                <a:off x="220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7" name="Line 227"/>
              <p:cNvSpPr>
                <a:spLocks noChangeShapeType="1"/>
              </p:cNvSpPr>
              <p:nvPr/>
            </p:nvSpPr>
            <p:spPr bwMode="auto">
              <a:xfrm>
                <a:off x="266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8" name="Line 228"/>
              <p:cNvSpPr>
                <a:spLocks noChangeShapeType="1"/>
              </p:cNvSpPr>
              <p:nvPr/>
            </p:nvSpPr>
            <p:spPr bwMode="auto">
              <a:xfrm>
                <a:off x="312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89" name="Line 229"/>
              <p:cNvSpPr>
                <a:spLocks noChangeShapeType="1"/>
              </p:cNvSpPr>
              <p:nvPr/>
            </p:nvSpPr>
            <p:spPr bwMode="auto">
              <a:xfrm>
                <a:off x="358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0" name="Line 230"/>
              <p:cNvSpPr>
                <a:spLocks noChangeShapeType="1"/>
              </p:cNvSpPr>
              <p:nvPr/>
            </p:nvSpPr>
            <p:spPr bwMode="auto">
              <a:xfrm>
                <a:off x="4043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1" name="Line 231"/>
              <p:cNvSpPr>
                <a:spLocks noChangeShapeType="1"/>
              </p:cNvSpPr>
              <p:nvPr/>
            </p:nvSpPr>
            <p:spPr bwMode="auto">
              <a:xfrm>
                <a:off x="4502" y="3915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2" name="Line 232"/>
              <p:cNvSpPr>
                <a:spLocks noChangeShapeType="1"/>
              </p:cNvSpPr>
              <p:nvPr/>
            </p:nvSpPr>
            <p:spPr bwMode="auto">
              <a:xfrm flipV="1">
                <a:off x="823" y="1921"/>
                <a:ext cx="0" cy="199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3" name="Line 233"/>
              <p:cNvSpPr>
                <a:spLocks noChangeShapeType="1"/>
              </p:cNvSpPr>
              <p:nvPr/>
            </p:nvSpPr>
            <p:spPr bwMode="auto">
              <a:xfrm flipH="1">
                <a:off x="790" y="3915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4" name="Line 234"/>
              <p:cNvSpPr>
                <a:spLocks noChangeShapeType="1"/>
              </p:cNvSpPr>
              <p:nvPr/>
            </p:nvSpPr>
            <p:spPr bwMode="auto">
              <a:xfrm flipH="1">
                <a:off x="790" y="3416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5" name="Line 235"/>
              <p:cNvSpPr>
                <a:spLocks noChangeShapeType="1"/>
              </p:cNvSpPr>
              <p:nvPr/>
            </p:nvSpPr>
            <p:spPr bwMode="auto">
              <a:xfrm flipH="1">
                <a:off x="790" y="2918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6" name="Line 236"/>
              <p:cNvSpPr>
                <a:spLocks noChangeShapeType="1"/>
              </p:cNvSpPr>
              <p:nvPr/>
            </p:nvSpPr>
            <p:spPr bwMode="auto">
              <a:xfrm flipH="1">
                <a:off x="790" y="2419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797" name="Line 237"/>
              <p:cNvSpPr>
                <a:spLocks noChangeShapeType="1"/>
              </p:cNvSpPr>
              <p:nvPr/>
            </p:nvSpPr>
            <p:spPr bwMode="auto">
              <a:xfrm flipH="1">
                <a:off x="790" y="1921"/>
                <a:ext cx="33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371" name="Rectangle 238"/>
            <p:cNvSpPr>
              <a:spLocks noChangeArrowheads="1"/>
            </p:cNvSpPr>
            <p:nvPr/>
          </p:nvSpPr>
          <p:spPr bwMode="auto">
            <a:xfrm>
              <a:off x="293" y="1465"/>
              <a:ext cx="49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2000" b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Percentage of South Africans with 12+ years of formal education</a:t>
              </a:r>
              <a:endParaRPr lang="en-GB" altLang="en-US" sz="2000" b="1" i="1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72" name="AutoShape 297"/>
            <p:cNvSpPr>
              <a:spLocks noChangeArrowheads="1"/>
            </p:cNvSpPr>
            <p:nvPr/>
          </p:nvSpPr>
          <p:spPr bwMode="auto">
            <a:xfrm>
              <a:off x="3942" y="1699"/>
              <a:ext cx="1372" cy="247"/>
            </a:xfrm>
            <a:prstGeom prst="cube">
              <a:avLst>
                <a:gd name="adj" fmla="val 25000"/>
              </a:avLst>
            </a:prstGeom>
            <a:solidFill>
              <a:srgbClr val="FF33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1800" b="1">
                  <a:solidFill>
                    <a:schemeClr val="bg1"/>
                  </a:solidFill>
                  <a:effectLst/>
                </a:rPr>
                <a:t>% of population</a:t>
              </a:r>
              <a:endParaRPr lang="en-US" altLang="en-US" sz="18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373" name="AutoShape 299"/>
            <p:cNvSpPr>
              <a:spLocks noChangeArrowheads="1"/>
            </p:cNvSpPr>
            <p:nvPr/>
          </p:nvSpPr>
          <p:spPr bwMode="auto">
            <a:xfrm>
              <a:off x="4746" y="2017"/>
              <a:ext cx="568" cy="247"/>
            </a:xfrm>
            <a:prstGeom prst="cube">
              <a:avLst>
                <a:gd name="adj" fmla="val 25000"/>
              </a:avLst>
            </a:prstGeom>
            <a:solidFill>
              <a:srgbClr val="FF33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1800" b="1">
                  <a:solidFill>
                    <a:schemeClr val="bg1"/>
                  </a:solidFill>
                  <a:effectLst/>
                </a:rPr>
                <a:t>79.5%</a:t>
              </a:r>
              <a:endParaRPr lang="en-US" altLang="en-US" sz="18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374" name="AutoShape 300"/>
            <p:cNvSpPr>
              <a:spLocks noChangeArrowheads="1"/>
            </p:cNvSpPr>
            <p:nvPr/>
          </p:nvSpPr>
          <p:spPr bwMode="auto">
            <a:xfrm>
              <a:off x="4746" y="2502"/>
              <a:ext cx="568" cy="247"/>
            </a:xfrm>
            <a:prstGeom prst="cube">
              <a:avLst>
                <a:gd name="adj" fmla="val 25000"/>
              </a:avLst>
            </a:prstGeom>
            <a:solidFill>
              <a:srgbClr val="FF33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1800" b="1">
                  <a:solidFill>
                    <a:schemeClr val="bg1"/>
                  </a:solidFill>
                  <a:effectLst/>
                </a:rPr>
                <a:t>8.8%</a:t>
              </a:r>
              <a:endParaRPr lang="en-US" altLang="en-US" sz="18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375" name="AutoShape 301"/>
            <p:cNvSpPr>
              <a:spLocks noChangeArrowheads="1"/>
            </p:cNvSpPr>
            <p:nvPr/>
          </p:nvSpPr>
          <p:spPr bwMode="auto">
            <a:xfrm>
              <a:off x="4746" y="3005"/>
              <a:ext cx="568" cy="247"/>
            </a:xfrm>
            <a:prstGeom prst="cube">
              <a:avLst>
                <a:gd name="adj" fmla="val 25000"/>
              </a:avLst>
            </a:prstGeom>
            <a:solidFill>
              <a:srgbClr val="FF33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1800" b="1">
                  <a:solidFill>
                    <a:schemeClr val="bg1"/>
                  </a:solidFill>
                  <a:effectLst/>
                </a:rPr>
                <a:t>2.5%</a:t>
              </a:r>
              <a:endParaRPr lang="en-US" altLang="en-US" sz="18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376" name="AutoShape 302"/>
            <p:cNvSpPr>
              <a:spLocks noChangeArrowheads="1"/>
            </p:cNvSpPr>
            <p:nvPr/>
          </p:nvSpPr>
          <p:spPr bwMode="auto">
            <a:xfrm>
              <a:off x="4746" y="3498"/>
              <a:ext cx="568" cy="247"/>
            </a:xfrm>
            <a:prstGeom prst="cube">
              <a:avLst>
                <a:gd name="adj" fmla="val 25000"/>
              </a:avLst>
            </a:prstGeom>
            <a:solidFill>
              <a:srgbClr val="FF33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1800" b="1">
                  <a:solidFill>
                    <a:schemeClr val="bg1"/>
                  </a:solidFill>
                  <a:effectLst/>
                </a:rPr>
                <a:t>9.2%</a:t>
              </a:r>
              <a:endParaRPr lang="en-US" altLang="en-US" sz="1800" b="1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2" name="Line 4"/>
          <p:cNvSpPr>
            <a:spLocks noChangeShapeType="1"/>
          </p:cNvSpPr>
          <p:nvPr/>
        </p:nvSpPr>
        <p:spPr bwMode="auto">
          <a:xfrm>
            <a:off x="0" y="1225550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0" y="1350963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Children of the poor underachieve in later life, Perpetuating Poverty…</a:t>
            </a:r>
          </a:p>
          <a:p>
            <a:pPr algn="l" eaLnBrk="1" hangingPunct="1"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The Stress of Living in Poverty Affects Children’s Brain Development.....</a:t>
            </a:r>
          </a:p>
          <a:p>
            <a:pPr algn="l" eaLnBrk="1" hangingPunct="1"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In USA, $10,000 pa increase for mid-income family= 16% increase in graduations. Same for low income families = 600% more graduates……..</a:t>
            </a:r>
          </a:p>
          <a:p>
            <a:pPr algn="l" eaLnBrk="1" hangingPunct="1"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In South Africa: 58% live on less than $620 pa. Are they Poor? Are their Children Stressed? Are their Brains Safe?</a:t>
            </a:r>
          </a:p>
          <a:p>
            <a:pPr algn="l" eaLnBrk="1" hangingPunct="1"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Can Traditional Education Reverse this Brain Damage?</a:t>
            </a:r>
          </a:p>
          <a:p>
            <a:pPr algn="l" eaLnBrk="1" hangingPunct="1"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rgbClr val="FFCC00"/>
                </a:solidFill>
                <a:effectLst/>
                <a:latin typeface="Comic Sans MS" panose="030F0702030302020204" pitchFamily="66" charset="0"/>
              </a:rPr>
              <a:t>The Future is Bleak if we don’t deal with Poverty, Quickly..</a:t>
            </a:r>
          </a:p>
        </p:txBody>
      </p:sp>
      <p:sp>
        <p:nvSpPr>
          <p:cNvPr id="754697" name="Text Box 9"/>
          <p:cNvSpPr txBox="1">
            <a:spLocks noChangeArrowheads="1"/>
          </p:cNvSpPr>
          <p:nvPr/>
        </p:nvSpPr>
        <p:spPr bwMode="auto">
          <a:xfrm>
            <a:off x="0" y="5824538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AutoNum type="arabicPeriod"/>
            </a:pPr>
            <a:r>
              <a:rPr lang="en-GB" altLang="en-US" i="1">
                <a:solidFill>
                  <a:schemeClr val="bg1"/>
                </a:solidFill>
                <a:effectLst/>
              </a:rPr>
              <a:t>Poverty, Privilege, and Brain Development: Empirical findings and Ethical Implications:  M. Farah et al: Pennsylvania University, 2008</a:t>
            </a:r>
          </a:p>
          <a:p>
            <a:pPr algn="l" eaLnBrk="1" hangingPunct="1">
              <a:lnSpc>
                <a:spcPct val="95000"/>
              </a:lnSpc>
              <a:spcBef>
                <a:spcPct val="30000"/>
              </a:spcBef>
              <a:buClr>
                <a:srgbClr val="FFCC00"/>
              </a:buClr>
              <a:buFont typeface="Wingdings" panose="05000000000000000000" pitchFamily="2" charset="2"/>
              <a:buAutoNum type="arabicPeriod"/>
            </a:pPr>
            <a:r>
              <a:rPr lang="en-US" altLang="en-US" i="1">
                <a:solidFill>
                  <a:schemeClr val="bg1"/>
                </a:solidFill>
                <a:effectLst/>
              </a:rPr>
              <a:t>Chaos, Helplessness and Achievement: C. Genero, Cornel University, 2008</a:t>
            </a:r>
          </a:p>
        </p:txBody>
      </p:sp>
      <p:sp>
        <p:nvSpPr>
          <p:cNvPr id="754698" name="Line 10"/>
          <p:cNvSpPr>
            <a:spLocks noChangeShapeType="1"/>
          </p:cNvSpPr>
          <p:nvPr/>
        </p:nvSpPr>
        <p:spPr bwMode="auto">
          <a:xfrm>
            <a:off x="0" y="5681663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 Direct Correlation Between Learning and Poverty</a:t>
            </a:r>
            <a:endParaRPr lang="en-US" altLang="en-US" sz="3600" b="1"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3" grpId="0" build="p"/>
      <p:bldP spid="7546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2" name="Line 4"/>
          <p:cNvSpPr>
            <a:spLocks noChangeShapeType="1"/>
          </p:cNvSpPr>
          <p:nvPr/>
        </p:nvSpPr>
        <p:spPr bwMode="auto">
          <a:xfrm>
            <a:off x="0" y="1087438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3600" b="1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50 to 70% of South Africa’s Children</a:t>
            </a:r>
            <a:endParaRPr lang="en-US" altLang="en-US" sz="3600" b="1"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5207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2800" b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And You Still Think I can Pass Matric?</a:t>
            </a:r>
            <a:endParaRPr lang="en-US" altLang="en-US" sz="2800" b="1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246688" y="3917950"/>
            <a:ext cx="3929062" cy="2946400"/>
            <a:chOff x="5247249" y="3918374"/>
            <a:chExt cx="3928644" cy="2946102"/>
          </a:xfrm>
        </p:grpSpPr>
        <p:pic>
          <p:nvPicPr>
            <p:cNvPr id="17429" name="Picture 5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249" y="3918374"/>
              <a:ext cx="3928644" cy="294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161552" y="5810483"/>
              <a:ext cx="2603223" cy="336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Stressed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510338" y="1187450"/>
            <a:ext cx="2633662" cy="3511550"/>
            <a:chOff x="6509982" y="1187356"/>
            <a:chExt cx="2634018" cy="3512023"/>
          </a:xfrm>
        </p:grpSpPr>
        <p:pic>
          <p:nvPicPr>
            <p:cNvPr id="174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982" y="1187356"/>
              <a:ext cx="2634018" cy="351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541736" y="1320724"/>
              <a:ext cx="2602264" cy="460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/>
                <a:t>More Stressed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363788" y="1173163"/>
            <a:ext cx="4146550" cy="2757487"/>
            <a:chOff x="2363803" y="1172925"/>
            <a:chExt cx="4146180" cy="2757630"/>
          </a:xfrm>
        </p:grpSpPr>
        <p:pic>
          <p:nvPicPr>
            <p:cNvPr id="174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803" y="1172925"/>
              <a:ext cx="4146180" cy="2757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965411" y="3400303"/>
              <a:ext cx="2603268" cy="460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FF00"/>
                  </a:solidFill>
                </a:rPr>
                <a:t>Very Stressed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984375" y="3903663"/>
            <a:ext cx="3249613" cy="2954337"/>
            <a:chOff x="1984705" y="3903260"/>
            <a:chExt cx="3249841" cy="2954740"/>
          </a:xfrm>
        </p:grpSpPr>
        <p:pic>
          <p:nvPicPr>
            <p:cNvPr id="1742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705" y="3903260"/>
              <a:ext cx="3249841" cy="295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459401" y="4147768"/>
              <a:ext cx="2602095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Highly Stressed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0" y="1160463"/>
            <a:ext cx="2419350" cy="3930650"/>
            <a:chOff x="0" y="1160059"/>
            <a:chExt cx="2419643" cy="3930556"/>
          </a:xfrm>
        </p:grpSpPr>
        <p:pic>
          <p:nvPicPr>
            <p:cNvPr id="17421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0059"/>
              <a:ext cx="2403826" cy="3930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3414255"/>
              <a:ext cx="2419643" cy="708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FF00"/>
                  </a:solidFill>
                </a:rPr>
                <a:t>Severely Stressed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0" y="4441825"/>
            <a:ext cx="2601913" cy="2416175"/>
            <a:chOff x="0" y="4442347"/>
            <a:chExt cx="2602523" cy="2415654"/>
          </a:xfrm>
        </p:grpSpPr>
        <p:pic>
          <p:nvPicPr>
            <p:cNvPr id="17419" name="Picture 7" descr="zambezi_flood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2347"/>
              <a:ext cx="2415654" cy="241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0" y="6458037"/>
              <a:ext cx="2602523" cy="399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Critically Stressed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44600" y="1225550"/>
            <a:ext cx="6934200" cy="3533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effectLst/>
              </a:rPr>
              <a:t>`</a:t>
            </a:r>
            <a:endParaRPr lang="en-US" altLang="en-US">
              <a:effectLst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>
                <a:solidFill>
                  <a:srgbClr val="66FFFF"/>
                </a:solidFill>
                <a:effectLst/>
              </a:rPr>
              <a:t>Choice: Access to Resources</a:t>
            </a:r>
          </a:p>
        </p:txBody>
      </p:sp>
      <p:sp>
        <p:nvSpPr>
          <p:cNvPr id="745476" name="Line 4"/>
          <p:cNvSpPr>
            <a:spLocks noChangeShapeType="1"/>
          </p:cNvSpPr>
          <p:nvPr/>
        </p:nvSpPr>
        <p:spPr bwMode="auto">
          <a:xfrm>
            <a:off x="0" y="782638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00825" y="6551613"/>
            <a:ext cx="2514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 b="1" i="1">
                <a:effectLst/>
              </a:rPr>
              <a:t>Source: UN HDR 2007/2008</a:t>
            </a:r>
            <a:endParaRPr lang="en-US" altLang="en-US" sz="1200" b="1" i="1">
              <a:effectLst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7163" y="6551613"/>
            <a:ext cx="1808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1200" b="1" i="1">
                <a:effectLst/>
              </a:rPr>
              <a:t>Data: 2000 - 2005</a:t>
            </a:r>
            <a:endParaRPr lang="en-US" altLang="en-US" sz="1200" b="1" i="1">
              <a:effectLst/>
            </a:endParaRPr>
          </a:p>
        </p:txBody>
      </p:sp>
      <p:sp>
        <p:nvSpPr>
          <p:cNvPr id="745479" name="Line 7"/>
          <p:cNvSpPr>
            <a:spLocks noChangeShapeType="1"/>
          </p:cNvSpPr>
          <p:nvPr/>
        </p:nvSpPr>
        <p:spPr bwMode="auto">
          <a:xfrm>
            <a:off x="1244600" y="4052888"/>
            <a:ext cx="69342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0" name="Line 8"/>
          <p:cNvSpPr>
            <a:spLocks noChangeShapeType="1"/>
          </p:cNvSpPr>
          <p:nvPr/>
        </p:nvSpPr>
        <p:spPr bwMode="auto">
          <a:xfrm>
            <a:off x="1244600" y="3344863"/>
            <a:ext cx="69342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1" name="Line 9"/>
          <p:cNvSpPr>
            <a:spLocks noChangeShapeType="1"/>
          </p:cNvSpPr>
          <p:nvPr/>
        </p:nvSpPr>
        <p:spPr bwMode="auto">
          <a:xfrm>
            <a:off x="1244600" y="2638425"/>
            <a:ext cx="6934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2" name="Line 10"/>
          <p:cNvSpPr>
            <a:spLocks noChangeShapeType="1"/>
          </p:cNvSpPr>
          <p:nvPr/>
        </p:nvSpPr>
        <p:spPr bwMode="auto">
          <a:xfrm>
            <a:off x="1244600" y="1933575"/>
            <a:ext cx="69342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3" name="Rectangle 11"/>
          <p:cNvSpPr>
            <a:spLocks noChangeArrowheads="1"/>
          </p:cNvSpPr>
          <p:nvPr/>
        </p:nvSpPr>
        <p:spPr bwMode="auto">
          <a:xfrm>
            <a:off x="1244600" y="1225550"/>
            <a:ext cx="6934200" cy="353377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4" name="Rectangle 12"/>
          <p:cNvSpPr>
            <a:spLocks noChangeArrowheads="1"/>
          </p:cNvSpPr>
          <p:nvPr/>
        </p:nvSpPr>
        <p:spPr bwMode="auto">
          <a:xfrm>
            <a:off x="1363663" y="4667250"/>
            <a:ext cx="396875" cy="92075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3892550" y="3187700"/>
            <a:ext cx="409575" cy="1571625"/>
          </a:xfrm>
          <a:prstGeom prst="rect">
            <a:avLst/>
          </a:prstGeom>
          <a:solidFill>
            <a:srgbClr val="00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6" name="Rectangle 14"/>
          <p:cNvSpPr>
            <a:spLocks noChangeArrowheads="1"/>
          </p:cNvSpPr>
          <p:nvPr/>
        </p:nvSpPr>
        <p:spPr bwMode="auto">
          <a:xfrm>
            <a:off x="5143500" y="4325938"/>
            <a:ext cx="409575" cy="433387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7" name="Rectangle 15"/>
          <p:cNvSpPr>
            <a:spLocks noChangeArrowheads="1"/>
          </p:cNvSpPr>
          <p:nvPr/>
        </p:nvSpPr>
        <p:spPr bwMode="auto">
          <a:xfrm>
            <a:off x="5776913" y="3803650"/>
            <a:ext cx="409575" cy="955675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8" name="Rectangle 16"/>
          <p:cNvSpPr>
            <a:spLocks noChangeArrowheads="1"/>
          </p:cNvSpPr>
          <p:nvPr/>
        </p:nvSpPr>
        <p:spPr bwMode="auto">
          <a:xfrm>
            <a:off x="6392863" y="3725863"/>
            <a:ext cx="407987" cy="103346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89" name="Rectangle 17"/>
          <p:cNvSpPr>
            <a:spLocks noChangeArrowheads="1"/>
          </p:cNvSpPr>
          <p:nvPr/>
        </p:nvSpPr>
        <p:spPr bwMode="auto">
          <a:xfrm>
            <a:off x="7007225" y="3533775"/>
            <a:ext cx="420688" cy="1227138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0" name="Rectangle 18"/>
          <p:cNvSpPr>
            <a:spLocks noChangeArrowheads="1"/>
          </p:cNvSpPr>
          <p:nvPr/>
        </p:nvSpPr>
        <p:spPr bwMode="auto">
          <a:xfrm>
            <a:off x="7645400" y="1628775"/>
            <a:ext cx="409575" cy="3114675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1" name="Line 19"/>
          <p:cNvSpPr>
            <a:spLocks noChangeShapeType="1"/>
          </p:cNvSpPr>
          <p:nvPr/>
        </p:nvSpPr>
        <p:spPr bwMode="auto">
          <a:xfrm>
            <a:off x="1212850" y="475932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2" name="Line 20"/>
          <p:cNvSpPr>
            <a:spLocks noChangeShapeType="1"/>
          </p:cNvSpPr>
          <p:nvPr/>
        </p:nvSpPr>
        <p:spPr bwMode="auto">
          <a:xfrm>
            <a:off x="1212850" y="4052888"/>
            <a:ext cx="63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3" name="Line 21"/>
          <p:cNvSpPr>
            <a:spLocks noChangeShapeType="1"/>
          </p:cNvSpPr>
          <p:nvPr/>
        </p:nvSpPr>
        <p:spPr bwMode="auto">
          <a:xfrm>
            <a:off x="1212850" y="33448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4" name="Line 22"/>
          <p:cNvSpPr>
            <a:spLocks noChangeShapeType="1"/>
          </p:cNvSpPr>
          <p:nvPr/>
        </p:nvSpPr>
        <p:spPr bwMode="auto">
          <a:xfrm>
            <a:off x="1212850" y="263842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5" name="Line 23"/>
          <p:cNvSpPr>
            <a:spLocks noChangeShapeType="1"/>
          </p:cNvSpPr>
          <p:nvPr/>
        </p:nvSpPr>
        <p:spPr bwMode="auto">
          <a:xfrm>
            <a:off x="1212850" y="1933575"/>
            <a:ext cx="63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6" name="Line 24"/>
          <p:cNvSpPr>
            <a:spLocks noChangeShapeType="1"/>
          </p:cNvSpPr>
          <p:nvPr/>
        </p:nvSpPr>
        <p:spPr bwMode="auto">
          <a:xfrm flipV="1">
            <a:off x="1244600" y="47323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7" name="Line 25"/>
          <p:cNvSpPr>
            <a:spLocks noChangeShapeType="1"/>
          </p:cNvSpPr>
          <p:nvPr/>
        </p:nvSpPr>
        <p:spPr bwMode="auto">
          <a:xfrm flipV="1">
            <a:off x="1874838" y="473233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8" name="Line 26"/>
          <p:cNvSpPr>
            <a:spLocks noChangeShapeType="1"/>
          </p:cNvSpPr>
          <p:nvPr/>
        </p:nvSpPr>
        <p:spPr bwMode="auto">
          <a:xfrm flipV="1">
            <a:off x="2505075" y="47323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499" name="Line 27"/>
          <p:cNvSpPr>
            <a:spLocks noChangeShapeType="1"/>
          </p:cNvSpPr>
          <p:nvPr/>
        </p:nvSpPr>
        <p:spPr bwMode="auto">
          <a:xfrm flipV="1">
            <a:off x="3136900" y="47323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0" name="Line 28"/>
          <p:cNvSpPr>
            <a:spLocks noChangeShapeType="1"/>
          </p:cNvSpPr>
          <p:nvPr/>
        </p:nvSpPr>
        <p:spPr bwMode="auto">
          <a:xfrm flipV="1">
            <a:off x="3767138" y="4732338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1" name="Line 29"/>
          <p:cNvSpPr>
            <a:spLocks noChangeShapeType="1"/>
          </p:cNvSpPr>
          <p:nvPr/>
        </p:nvSpPr>
        <p:spPr bwMode="auto">
          <a:xfrm flipV="1">
            <a:off x="4397375" y="47323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2" name="Line 30"/>
          <p:cNvSpPr>
            <a:spLocks noChangeShapeType="1"/>
          </p:cNvSpPr>
          <p:nvPr/>
        </p:nvSpPr>
        <p:spPr bwMode="auto">
          <a:xfrm flipV="1">
            <a:off x="5027613" y="4732338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3" name="Line 31"/>
          <p:cNvSpPr>
            <a:spLocks noChangeShapeType="1"/>
          </p:cNvSpPr>
          <p:nvPr/>
        </p:nvSpPr>
        <p:spPr bwMode="auto">
          <a:xfrm flipV="1">
            <a:off x="5657850" y="47323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4" name="Line 32"/>
          <p:cNvSpPr>
            <a:spLocks noChangeShapeType="1"/>
          </p:cNvSpPr>
          <p:nvPr/>
        </p:nvSpPr>
        <p:spPr bwMode="auto">
          <a:xfrm flipV="1">
            <a:off x="6288088" y="4732338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5" name="Line 33"/>
          <p:cNvSpPr>
            <a:spLocks noChangeShapeType="1"/>
          </p:cNvSpPr>
          <p:nvPr/>
        </p:nvSpPr>
        <p:spPr bwMode="auto">
          <a:xfrm flipV="1">
            <a:off x="6918325" y="4732338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06" name="Line 34"/>
          <p:cNvSpPr>
            <a:spLocks noChangeShapeType="1"/>
          </p:cNvSpPr>
          <p:nvPr/>
        </p:nvSpPr>
        <p:spPr bwMode="auto">
          <a:xfrm flipV="1">
            <a:off x="7550150" y="4732338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1006475" y="4665663"/>
            <a:ext cx="968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ffectLst/>
                <a:latin typeface="Arial" panose="020B0604020202020204" pitchFamily="34" charset="0"/>
              </a:rPr>
              <a:t>0</a:t>
            </a:r>
            <a:endParaRPr lang="en-US" altLang="en-US" sz="1400" b="1">
              <a:effectLst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68350" y="3957638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ffectLst/>
                <a:latin typeface="Arial" panose="020B0604020202020204" pitchFamily="34" charset="0"/>
              </a:rPr>
              <a:t>5000</a:t>
            </a:r>
            <a:endParaRPr lang="en-US" altLang="en-US" sz="1400" b="1">
              <a:effectLst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688975" y="3249613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ffectLst/>
                <a:latin typeface="Arial" panose="020B0604020202020204" pitchFamily="34" charset="0"/>
              </a:rPr>
              <a:t>10000</a:t>
            </a:r>
            <a:endParaRPr lang="en-US" altLang="en-US" sz="1400" b="1">
              <a:effectLst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688975" y="2544763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ffectLst/>
                <a:latin typeface="Arial" panose="020B0604020202020204" pitchFamily="34" charset="0"/>
              </a:rPr>
              <a:t>15000</a:t>
            </a:r>
            <a:endParaRPr lang="en-US" altLang="en-US" sz="1400" b="1">
              <a:effectLst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88975" y="1835150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ffectLst/>
                <a:latin typeface="Arial" panose="020B0604020202020204" pitchFamily="34" charset="0"/>
              </a:rPr>
              <a:t>20000</a:t>
            </a:r>
            <a:endParaRPr lang="en-US" altLang="en-US" sz="1400" b="1">
              <a:effectLst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723900" y="1130300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ffectLst/>
                <a:latin typeface="Arial" panose="020B0604020202020204" pitchFamily="34" charset="0"/>
              </a:rPr>
              <a:t>25000</a:t>
            </a:r>
            <a:endParaRPr lang="en-US" altLang="en-US" sz="1400" b="1">
              <a:effectLst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 rot="-2901544">
            <a:off x="864395" y="5047456"/>
            <a:ext cx="868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Tanzania</a:t>
            </a:r>
            <a:endParaRPr lang="en-US" altLang="en-US" b="1">
              <a:effectLst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 rot="-2914580">
            <a:off x="1545432" y="5017294"/>
            <a:ext cx="801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Ethiopia</a:t>
            </a:r>
            <a:endParaRPr lang="en-US" altLang="en-US" b="1">
              <a:effectLst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 rot="-2901544">
            <a:off x="2298700" y="4951413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Sudan</a:t>
            </a:r>
            <a:endParaRPr lang="en-US" altLang="en-US" b="1">
              <a:effectLst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 rot="-2901544">
            <a:off x="2905125" y="4978400"/>
            <a:ext cx="631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Ghana</a:t>
            </a:r>
            <a:endParaRPr lang="en-US" altLang="en-US" b="1">
              <a:effectLst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 rot="-2901544">
            <a:off x="4611688" y="505142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Viet Nam</a:t>
            </a:r>
            <a:endParaRPr lang="en-US" altLang="en-US" b="1">
              <a:effectLst/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 rot="-2914580">
            <a:off x="5484020" y="4949031"/>
            <a:ext cx="563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China</a:t>
            </a:r>
            <a:endParaRPr lang="en-US" altLang="en-US" b="1">
              <a:effectLst/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 rot="-2901544">
            <a:off x="5849144" y="5109369"/>
            <a:ext cx="925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Colombia</a:t>
            </a:r>
            <a:endParaRPr lang="en-US" altLang="en-US" b="1">
              <a:effectLst/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 rot="-2914580">
            <a:off x="6535738" y="5045075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Thailand</a:t>
            </a:r>
            <a:endParaRPr lang="en-US" altLang="en-US" b="1">
              <a:effectLst/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 rot="-2914580">
            <a:off x="7179469" y="5036344"/>
            <a:ext cx="823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S. Korea</a:t>
            </a:r>
            <a:endParaRPr lang="en-US" altLang="en-US" b="1">
              <a:effectLst/>
            </a:endParaRPr>
          </a:p>
        </p:txBody>
      </p:sp>
      <p:sp>
        <p:nvSpPr>
          <p:cNvPr id="745522" name="Rectangle 50"/>
          <p:cNvSpPr>
            <a:spLocks noChangeArrowheads="1"/>
          </p:cNvSpPr>
          <p:nvPr/>
        </p:nvSpPr>
        <p:spPr bwMode="auto">
          <a:xfrm>
            <a:off x="1979613" y="4610100"/>
            <a:ext cx="395287" cy="15875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23" name="Rectangle 51"/>
          <p:cNvSpPr>
            <a:spLocks noChangeArrowheads="1"/>
          </p:cNvSpPr>
          <p:nvPr/>
        </p:nvSpPr>
        <p:spPr bwMode="auto">
          <a:xfrm>
            <a:off x="2622550" y="4464050"/>
            <a:ext cx="395288" cy="29845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24" name="Rectangle 52"/>
          <p:cNvSpPr>
            <a:spLocks noChangeArrowheads="1"/>
          </p:cNvSpPr>
          <p:nvPr/>
        </p:nvSpPr>
        <p:spPr bwMode="auto">
          <a:xfrm>
            <a:off x="3262313" y="4421188"/>
            <a:ext cx="395287" cy="3413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25" name="Text Box 53"/>
          <p:cNvSpPr txBox="1">
            <a:spLocks noChangeArrowheads="1"/>
          </p:cNvSpPr>
          <p:nvPr/>
        </p:nvSpPr>
        <p:spPr bwMode="auto">
          <a:xfrm rot="-5400000">
            <a:off x="-1470024" y="2840037"/>
            <a:ext cx="3784600" cy="358775"/>
          </a:xfrm>
          <a:prstGeom prst="rect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GDP per Capita: US$ PPP 2005</a:t>
            </a: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526" name="Oval 54"/>
          <p:cNvSpPr>
            <a:spLocks noChangeArrowheads="1"/>
          </p:cNvSpPr>
          <p:nvPr/>
        </p:nvSpPr>
        <p:spPr bwMode="auto">
          <a:xfrm>
            <a:off x="7412038" y="1987550"/>
            <a:ext cx="796925" cy="401638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$22029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 rot="-2901544">
            <a:off x="3405188" y="5011737"/>
            <a:ext cx="825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effectLst/>
                <a:latin typeface="Arial" panose="020B0604020202020204" pitchFamily="34" charset="0"/>
              </a:rPr>
              <a:t>S. Africa</a:t>
            </a:r>
            <a:endParaRPr lang="en-US" altLang="en-US" b="1">
              <a:effectLst/>
            </a:endParaRPr>
          </a:p>
        </p:txBody>
      </p:sp>
      <p:sp>
        <p:nvSpPr>
          <p:cNvPr id="745528" name="Line 56"/>
          <p:cNvSpPr>
            <a:spLocks noChangeShapeType="1"/>
          </p:cNvSpPr>
          <p:nvPr/>
        </p:nvSpPr>
        <p:spPr bwMode="auto">
          <a:xfrm>
            <a:off x="1241425" y="4767263"/>
            <a:ext cx="6907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8489" name="Group 57"/>
          <p:cNvGrpSpPr>
            <a:grpSpLocks/>
          </p:cNvGrpSpPr>
          <p:nvPr/>
        </p:nvGrpSpPr>
        <p:grpSpPr bwMode="auto">
          <a:xfrm flipH="1">
            <a:off x="8166100" y="1185863"/>
            <a:ext cx="33338" cy="3602037"/>
            <a:chOff x="635" y="632"/>
            <a:chExt cx="23" cy="2269"/>
          </a:xfrm>
        </p:grpSpPr>
        <p:sp>
          <p:nvSpPr>
            <p:cNvPr id="745530" name="Line 58"/>
            <p:cNvSpPr>
              <a:spLocks noChangeShapeType="1"/>
            </p:cNvSpPr>
            <p:nvPr/>
          </p:nvSpPr>
          <p:spPr bwMode="auto">
            <a:xfrm>
              <a:off x="657" y="632"/>
              <a:ext cx="1" cy="2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1" name="Line 59"/>
            <p:cNvSpPr>
              <a:spLocks noChangeShapeType="1"/>
            </p:cNvSpPr>
            <p:nvPr/>
          </p:nvSpPr>
          <p:spPr bwMode="auto">
            <a:xfrm>
              <a:off x="635" y="288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2" name="Line 60"/>
            <p:cNvSpPr>
              <a:spLocks noChangeShapeType="1"/>
            </p:cNvSpPr>
            <p:nvPr/>
          </p:nvSpPr>
          <p:spPr bwMode="auto">
            <a:xfrm>
              <a:off x="635" y="263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3" name="Line 61"/>
            <p:cNvSpPr>
              <a:spLocks noChangeShapeType="1"/>
            </p:cNvSpPr>
            <p:nvPr/>
          </p:nvSpPr>
          <p:spPr bwMode="auto">
            <a:xfrm>
              <a:off x="635" y="238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4" name="Line 62"/>
            <p:cNvSpPr>
              <a:spLocks noChangeShapeType="1"/>
            </p:cNvSpPr>
            <p:nvPr/>
          </p:nvSpPr>
          <p:spPr bwMode="auto">
            <a:xfrm>
              <a:off x="635" y="213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5" name="Line 63"/>
            <p:cNvSpPr>
              <a:spLocks noChangeShapeType="1"/>
            </p:cNvSpPr>
            <p:nvPr/>
          </p:nvSpPr>
          <p:spPr bwMode="auto">
            <a:xfrm>
              <a:off x="635" y="1884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6" name="Line 64"/>
            <p:cNvSpPr>
              <a:spLocks noChangeShapeType="1"/>
            </p:cNvSpPr>
            <p:nvPr/>
          </p:nvSpPr>
          <p:spPr bwMode="auto">
            <a:xfrm>
              <a:off x="635" y="163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7" name="Line 65"/>
            <p:cNvSpPr>
              <a:spLocks noChangeShapeType="1"/>
            </p:cNvSpPr>
            <p:nvPr/>
          </p:nvSpPr>
          <p:spPr bwMode="auto">
            <a:xfrm>
              <a:off x="635" y="1383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8" name="Line 66"/>
            <p:cNvSpPr>
              <a:spLocks noChangeShapeType="1"/>
            </p:cNvSpPr>
            <p:nvPr/>
          </p:nvSpPr>
          <p:spPr bwMode="auto">
            <a:xfrm>
              <a:off x="635" y="113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39" name="Line 67"/>
            <p:cNvSpPr>
              <a:spLocks noChangeShapeType="1"/>
            </p:cNvSpPr>
            <p:nvPr/>
          </p:nvSpPr>
          <p:spPr bwMode="auto">
            <a:xfrm>
              <a:off x="635" y="88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40" name="Line 68"/>
            <p:cNvSpPr>
              <a:spLocks noChangeShapeType="1"/>
            </p:cNvSpPr>
            <p:nvPr/>
          </p:nvSpPr>
          <p:spPr bwMode="auto">
            <a:xfrm>
              <a:off x="635" y="632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5541" name="Line 69"/>
            <p:cNvSpPr>
              <a:spLocks noChangeShapeType="1"/>
            </p:cNvSpPr>
            <p:nvPr/>
          </p:nvSpPr>
          <p:spPr bwMode="auto">
            <a:xfrm flipV="1">
              <a:off x="657" y="288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45542" name="Line 70"/>
          <p:cNvSpPr>
            <a:spLocks noChangeShapeType="1"/>
          </p:cNvSpPr>
          <p:nvPr/>
        </p:nvSpPr>
        <p:spPr bwMode="auto">
          <a:xfrm flipV="1">
            <a:off x="1868488" y="47672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3" name="Line 71"/>
          <p:cNvSpPr>
            <a:spLocks noChangeShapeType="1"/>
          </p:cNvSpPr>
          <p:nvPr/>
        </p:nvSpPr>
        <p:spPr bwMode="auto">
          <a:xfrm flipV="1">
            <a:off x="2497138" y="47672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4" name="Line 72"/>
          <p:cNvSpPr>
            <a:spLocks noChangeShapeType="1"/>
          </p:cNvSpPr>
          <p:nvPr/>
        </p:nvSpPr>
        <p:spPr bwMode="auto">
          <a:xfrm flipV="1">
            <a:off x="3124200" y="47672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5" name="Line 73"/>
          <p:cNvSpPr>
            <a:spLocks noChangeShapeType="1"/>
          </p:cNvSpPr>
          <p:nvPr/>
        </p:nvSpPr>
        <p:spPr bwMode="auto">
          <a:xfrm flipV="1">
            <a:off x="3752850" y="47672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6" name="Line 74"/>
          <p:cNvSpPr>
            <a:spLocks noChangeShapeType="1"/>
          </p:cNvSpPr>
          <p:nvPr/>
        </p:nvSpPr>
        <p:spPr bwMode="auto">
          <a:xfrm flipV="1">
            <a:off x="4381500" y="47672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7" name="Line 75"/>
          <p:cNvSpPr>
            <a:spLocks noChangeShapeType="1"/>
          </p:cNvSpPr>
          <p:nvPr/>
        </p:nvSpPr>
        <p:spPr bwMode="auto">
          <a:xfrm flipV="1">
            <a:off x="5008563" y="47672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8" name="Line 76"/>
          <p:cNvSpPr>
            <a:spLocks noChangeShapeType="1"/>
          </p:cNvSpPr>
          <p:nvPr/>
        </p:nvSpPr>
        <p:spPr bwMode="auto">
          <a:xfrm flipV="1">
            <a:off x="5635625" y="47672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49" name="Line 77"/>
          <p:cNvSpPr>
            <a:spLocks noChangeShapeType="1"/>
          </p:cNvSpPr>
          <p:nvPr/>
        </p:nvSpPr>
        <p:spPr bwMode="auto">
          <a:xfrm flipV="1">
            <a:off x="6262688" y="47672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50" name="Line 78"/>
          <p:cNvSpPr>
            <a:spLocks noChangeShapeType="1"/>
          </p:cNvSpPr>
          <p:nvPr/>
        </p:nvSpPr>
        <p:spPr bwMode="auto">
          <a:xfrm flipV="1">
            <a:off x="6892925" y="47672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51" name="Line 79"/>
          <p:cNvSpPr>
            <a:spLocks noChangeShapeType="1"/>
          </p:cNvSpPr>
          <p:nvPr/>
        </p:nvSpPr>
        <p:spPr bwMode="auto">
          <a:xfrm flipV="1">
            <a:off x="7519988" y="47672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52" name="Line 80"/>
          <p:cNvSpPr>
            <a:spLocks noChangeShapeType="1"/>
          </p:cNvSpPr>
          <p:nvPr/>
        </p:nvSpPr>
        <p:spPr bwMode="auto">
          <a:xfrm flipV="1">
            <a:off x="8148638" y="47672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1174750" y="1069975"/>
            <a:ext cx="7832725" cy="5303838"/>
            <a:chOff x="740" y="674"/>
            <a:chExt cx="4934" cy="3341"/>
          </a:xfrm>
        </p:grpSpPr>
        <p:grpSp>
          <p:nvGrpSpPr>
            <p:cNvPr id="18522" name="Group 82"/>
            <p:cNvGrpSpPr>
              <a:grpSpLocks/>
            </p:cNvGrpSpPr>
            <p:nvPr/>
          </p:nvGrpSpPr>
          <p:grpSpPr bwMode="auto">
            <a:xfrm>
              <a:off x="740" y="674"/>
              <a:ext cx="4934" cy="3341"/>
              <a:chOff x="740" y="674"/>
              <a:chExt cx="4934" cy="3341"/>
            </a:xfrm>
          </p:grpSpPr>
          <p:sp>
            <p:nvSpPr>
              <p:cNvPr id="745555" name="Rectangle 83"/>
              <p:cNvSpPr>
                <a:spLocks noChangeArrowheads="1"/>
              </p:cNvSpPr>
              <p:nvPr/>
            </p:nvSpPr>
            <p:spPr bwMode="auto">
              <a:xfrm>
                <a:off x="939" y="1014"/>
                <a:ext cx="80" cy="198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56" name="Rectangle 84"/>
              <p:cNvSpPr>
                <a:spLocks noChangeArrowheads="1"/>
              </p:cNvSpPr>
              <p:nvPr/>
            </p:nvSpPr>
            <p:spPr bwMode="auto">
              <a:xfrm>
                <a:off x="1335" y="888"/>
                <a:ext cx="80" cy="211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57" name="Rectangle 85"/>
              <p:cNvSpPr>
                <a:spLocks noChangeArrowheads="1"/>
              </p:cNvSpPr>
              <p:nvPr/>
            </p:nvSpPr>
            <p:spPr bwMode="auto">
              <a:xfrm>
                <a:off x="1730" y="1164"/>
                <a:ext cx="81" cy="183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58" name="Rectangle 86"/>
              <p:cNvSpPr>
                <a:spLocks noChangeArrowheads="1"/>
              </p:cNvSpPr>
              <p:nvPr/>
            </p:nvSpPr>
            <p:spPr bwMode="auto">
              <a:xfrm>
                <a:off x="2125" y="1314"/>
                <a:ext cx="80" cy="168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59" name="Rectangle 87"/>
              <p:cNvSpPr>
                <a:spLocks noChangeArrowheads="1"/>
              </p:cNvSpPr>
              <p:nvPr/>
            </p:nvSpPr>
            <p:spPr bwMode="auto">
              <a:xfrm>
                <a:off x="2539" y="1490"/>
                <a:ext cx="80" cy="15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60" name="Rectangle 88"/>
              <p:cNvSpPr>
                <a:spLocks noChangeArrowheads="1"/>
              </p:cNvSpPr>
              <p:nvPr/>
            </p:nvSpPr>
            <p:spPr bwMode="auto">
              <a:xfrm>
                <a:off x="3313" y="1690"/>
                <a:ext cx="79" cy="13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61" name="Rectangle 89"/>
              <p:cNvSpPr>
                <a:spLocks noChangeArrowheads="1"/>
              </p:cNvSpPr>
              <p:nvPr/>
            </p:nvSpPr>
            <p:spPr bwMode="auto">
              <a:xfrm>
                <a:off x="3725" y="1989"/>
                <a:ext cx="81" cy="101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62" name="Rectangle 90"/>
              <p:cNvSpPr>
                <a:spLocks noChangeArrowheads="1"/>
              </p:cNvSpPr>
              <p:nvPr/>
            </p:nvSpPr>
            <p:spPr bwMode="auto">
              <a:xfrm>
                <a:off x="4102" y="2065"/>
                <a:ext cx="82" cy="93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5563" name="Rectangle 91"/>
              <p:cNvSpPr>
                <a:spLocks noChangeArrowheads="1"/>
              </p:cNvSpPr>
              <p:nvPr/>
            </p:nvSpPr>
            <p:spPr bwMode="auto">
              <a:xfrm>
                <a:off x="4508" y="2027"/>
                <a:ext cx="80" cy="97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543" name="Oval 92"/>
              <p:cNvSpPr>
                <a:spLocks noChangeArrowheads="1"/>
              </p:cNvSpPr>
              <p:nvPr/>
            </p:nvSpPr>
            <p:spPr bwMode="auto">
              <a:xfrm>
                <a:off x="853" y="1669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159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44" name="Oval 93"/>
              <p:cNvSpPr>
                <a:spLocks noChangeArrowheads="1"/>
              </p:cNvSpPr>
              <p:nvPr/>
            </p:nvSpPr>
            <p:spPr bwMode="auto">
              <a:xfrm>
                <a:off x="2427" y="1670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121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45" name="Oval 94"/>
              <p:cNvSpPr>
                <a:spLocks noChangeArrowheads="1"/>
              </p:cNvSpPr>
              <p:nvPr/>
            </p:nvSpPr>
            <p:spPr bwMode="auto">
              <a:xfrm>
                <a:off x="3207" y="1794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105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46" name="Oval 95"/>
              <p:cNvSpPr>
                <a:spLocks noChangeArrowheads="1"/>
              </p:cNvSpPr>
              <p:nvPr/>
            </p:nvSpPr>
            <p:spPr bwMode="auto">
              <a:xfrm>
                <a:off x="1239" y="1680"/>
                <a:ext cx="277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169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47" name="Oval 96"/>
              <p:cNvSpPr>
                <a:spLocks noChangeArrowheads="1"/>
              </p:cNvSpPr>
              <p:nvPr/>
            </p:nvSpPr>
            <p:spPr bwMode="auto">
              <a:xfrm>
                <a:off x="1623" y="1668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147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48" name="Oval 97"/>
              <p:cNvSpPr>
                <a:spLocks noChangeArrowheads="1"/>
              </p:cNvSpPr>
              <p:nvPr/>
            </p:nvSpPr>
            <p:spPr bwMode="auto">
              <a:xfrm>
                <a:off x="2028" y="1662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135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49" name="Oval 98"/>
              <p:cNvSpPr>
                <a:spLocks noChangeArrowheads="1"/>
              </p:cNvSpPr>
              <p:nvPr/>
            </p:nvSpPr>
            <p:spPr bwMode="auto">
              <a:xfrm>
                <a:off x="3612" y="2115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81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50" name="Oval 99"/>
              <p:cNvSpPr>
                <a:spLocks noChangeArrowheads="1"/>
              </p:cNvSpPr>
              <p:nvPr/>
            </p:nvSpPr>
            <p:spPr bwMode="auto">
              <a:xfrm>
                <a:off x="3991" y="2100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75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51" name="Oval 100"/>
              <p:cNvSpPr>
                <a:spLocks noChangeArrowheads="1"/>
              </p:cNvSpPr>
              <p:nvPr/>
            </p:nvSpPr>
            <p:spPr bwMode="auto">
              <a:xfrm>
                <a:off x="4404" y="1815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78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745573" name="Text Box 101"/>
              <p:cNvSpPr txBox="1">
                <a:spLocks noChangeArrowheads="1"/>
              </p:cNvSpPr>
              <p:nvPr/>
            </p:nvSpPr>
            <p:spPr bwMode="auto">
              <a:xfrm rot="-5400000">
                <a:off x="4369" y="1753"/>
                <a:ext cx="2384" cy="226"/>
              </a:xfrm>
              <a:prstGeom prst="rect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Human Development Rank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553" name="Oval 102"/>
              <p:cNvSpPr>
                <a:spLocks noChangeArrowheads="1"/>
              </p:cNvSpPr>
              <p:nvPr/>
            </p:nvSpPr>
            <p:spPr bwMode="auto">
              <a:xfrm>
                <a:off x="740" y="3839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54" name="Oval 103"/>
              <p:cNvSpPr>
                <a:spLocks noChangeArrowheads="1"/>
              </p:cNvSpPr>
              <p:nvPr/>
            </p:nvSpPr>
            <p:spPr bwMode="auto">
              <a:xfrm>
                <a:off x="4824" y="3839"/>
                <a:ext cx="276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177</a:t>
                </a:r>
                <a:endParaRPr lang="en-US" altLang="en-US" sz="1200" b="1">
                  <a:effectLst/>
                </a:endParaRPr>
              </a:p>
            </p:txBody>
          </p:sp>
          <p:sp>
            <p:nvSpPr>
              <p:cNvPr id="18555" name="Oval 104"/>
              <p:cNvSpPr>
                <a:spLocks noChangeArrowheads="1"/>
              </p:cNvSpPr>
              <p:nvPr/>
            </p:nvSpPr>
            <p:spPr bwMode="auto">
              <a:xfrm>
                <a:off x="2631" y="3839"/>
                <a:ext cx="328" cy="176"/>
              </a:xfrm>
              <a:prstGeom prst="ellipse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b="1">
                    <a:effectLst/>
                  </a:rPr>
                  <a:t>88</a:t>
                </a:r>
                <a:endParaRPr lang="en-US" altLang="en-US" sz="1200" b="1">
                  <a:effectLst/>
                </a:endParaRPr>
              </a:p>
            </p:txBody>
          </p:sp>
        </p:grpSp>
        <p:grpSp>
          <p:nvGrpSpPr>
            <p:cNvPr id="18523" name="Group 105"/>
            <p:cNvGrpSpPr>
              <a:grpSpLocks/>
            </p:cNvGrpSpPr>
            <p:nvPr/>
          </p:nvGrpSpPr>
          <p:grpSpPr bwMode="auto">
            <a:xfrm>
              <a:off x="5181" y="684"/>
              <a:ext cx="186" cy="2386"/>
              <a:chOff x="361" y="599"/>
              <a:chExt cx="199" cy="2386"/>
            </a:xfrm>
          </p:grpSpPr>
          <p:sp>
            <p:nvSpPr>
              <p:cNvPr id="18524" name="Rectangle 106"/>
              <p:cNvSpPr>
                <a:spLocks noChangeArrowheads="1"/>
              </p:cNvSpPr>
              <p:nvPr/>
            </p:nvSpPr>
            <p:spPr bwMode="auto">
              <a:xfrm>
                <a:off x="463" y="2851"/>
                <a:ext cx="7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effectLst/>
                  </a:rPr>
                  <a:t>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25" name="Rectangle 107"/>
              <p:cNvSpPr>
                <a:spLocks noChangeArrowheads="1"/>
              </p:cNvSpPr>
              <p:nvPr/>
            </p:nvSpPr>
            <p:spPr bwMode="auto">
              <a:xfrm>
                <a:off x="413" y="2601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20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26" name="Rectangle 108"/>
              <p:cNvSpPr>
                <a:spLocks noChangeArrowheads="1"/>
              </p:cNvSpPr>
              <p:nvPr/>
            </p:nvSpPr>
            <p:spPr bwMode="auto">
              <a:xfrm>
                <a:off x="413" y="2350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40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27" name="Rectangle 109"/>
              <p:cNvSpPr>
                <a:spLocks noChangeArrowheads="1"/>
              </p:cNvSpPr>
              <p:nvPr/>
            </p:nvSpPr>
            <p:spPr bwMode="auto">
              <a:xfrm>
                <a:off x="413" y="2101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60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28" name="Rectangle 110"/>
              <p:cNvSpPr>
                <a:spLocks noChangeArrowheads="1"/>
              </p:cNvSpPr>
              <p:nvPr/>
            </p:nvSpPr>
            <p:spPr bwMode="auto">
              <a:xfrm>
                <a:off x="413" y="1850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80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29" name="Rectangle 111"/>
              <p:cNvSpPr>
                <a:spLocks noChangeArrowheads="1"/>
              </p:cNvSpPr>
              <p:nvPr/>
            </p:nvSpPr>
            <p:spPr bwMode="auto">
              <a:xfrm>
                <a:off x="361" y="1600"/>
                <a:ext cx="1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100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30" name="Rectangle 112"/>
              <p:cNvSpPr>
                <a:spLocks noChangeArrowheads="1"/>
              </p:cNvSpPr>
              <p:nvPr/>
            </p:nvSpPr>
            <p:spPr bwMode="auto">
              <a:xfrm>
                <a:off x="361" y="1351"/>
                <a:ext cx="1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120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31" name="Rectangle 113"/>
              <p:cNvSpPr>
                <a:spLocks noChangeArrowheads="1"/>
              </p:cNvSpPr>
              <p:nvPr/>
            </p:nvSpPr>
            <p:spPr bwMode="auto">
              <a:xfrm>
                <a:off x="361" y="1101"/>
                <a:ext cx="1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140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32" name="Rectangle 114"/>
              <p:cNvSpPr>
                <a:spLocks noChangeArrowheads="1"/>
              </p:cNvSpPr>
              <p:nvPr/>
            </p:nvSpPr>
            <p:spPr bwMode="auto">
              <a:xfrm>
                <a:off x="361" y="849"/>
                <a:ext cx="1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160</a:t>
                </a:r>
                <a:endParaRPr lang="en-US" altLang="en-US" sz="1400" b="1">
                  <a:effectLst/>
                </a:endParaRPr>
              </a:p>
            </p:txBody>
          </p:sp>
          <p:sp>
            <p:nvSpPr>
              <p:cNvPr id="18533" name="Rectangle 115"/>
              <p:cNvSpPr>
                <a:spLocks noChangeArrowheads="1"/>
              </p:cNvSpPr>
              <p:nvPr/>
            </p:nvSpPr>
            <p:spPr bwMode="auto">
              <a:xfrm>
                <a:off x="361" y="599"/>
                <a:ext cx="1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effectLst/>
                    <a:latin typeface="Arial" panose="020B0604020202020204" pitchFamily="34" charset="0"/>
                  </a:rPr>
                  <a:t>180</a:t>
                </a:r>
                <a:endParaRPr lang="en-US" altLang="en-US" sz="1400" b="1">
                  <a:effectLst/>
                </a:endParaRPr>
              </a:p>
            </p:txBody>
          </p:sp>
        </p:grpSp>
      </p:grpSp>
      <p:sp>
        <p:nvSpPr>
          <p:cNvPr id="745588" name="Oval 116"/>
          <p:cNvSpPr>
            <a:spLocks noChangeArrowheads="1"/>
          </p:cNvSpPr>
          <p:nvPr/>
        </p:nvSpPr>
        <p:spPr bwMode="auto">
          <a:xfrm>
            <a:off x="1282700" y="4402138"/>
            <a:ext cx="531813" cy="233362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$744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589" name="Oval 117"/>
          <p:cNvSpPr>
            <a:spLocks noChangeArrowheads="1"/>
          </p:cNvSpPr>
          <p:nvPr/>
        </p:nvSpPr>
        <p:spPr bwMode="auto">
          <a:xfrm>
            <a:off x="3697288" y="3259138"/>
            <a:ext cx="790575" cy="319087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$11110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590" name="Oval 118"/>
          <p:cNvSpPr>
            <a:spLocks noChangeArrowheads="1"/>
          </p:cNvSpPr>
          <p:nvPr/>
        </p:nvSpPr>
        <p:spPr bwMode="auto">
          <a:xfrm>
            <a:off x="5000625" y="3900488"/>
            <a:ext cx="622300" cy="349250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$3071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591" name="Line 119"/>
          <p:cNvSpPr>
            <a:spLocks noChangeShapeType="1"/>
          </p:cNvSpPr>
          <p:nvPr/>
        </p:nvSpPr>
        <p:spPr bwMode="auto">
          <a:xfrm>
            <a:off x="14288" y="5749925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5592" name="Oval 120"/>
          <p:cNvSpPr>
            <a:spLocks noChangeArrowheads="1"/>
          </p:cNvSpPr>
          <p:nvPr/>
        </p:nvSpPr>
        <p:spPr bwMode="auto">
          <a:xfrm>
            <a:off x="6286500" y="3776663"/>
            <a:ext cx="592138" cy="334962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$7304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07" name="Text Box 121"/>
          <p:cNvSpPr txBox="1">
            <a:spLocks noChangeArrowheads="1"/>
          </p:cNvSpPr>
          <p:nvPr/>
        </p:nvSpPr>
        <p:spPr bwMode="auto">
          <a:xfrm>
            <a:off x="0" y="6035675"/>
            <a:ext cx="124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 b="1">
                <a:effectLst/>
              </a:rPr>
              <a:t>Iceland: </a:t>
            </a:r>
            <a:endParaRPr lang="en-US" altLang="en-US" sz="2000" b="1">
              <a:effectLst/>
            </a:endParaRPr>
          </a:p>
        </p:txBody>
      </p:sp>
      <p:sp>
        <p:nvSpPr>
          <p:cNvPr id="745594" name="Oval 122"/>
          <p:cNvSpPr>
            <a:spLocks noChangeArrowheads="1"/>
          </p:cNvSpPr>
          <p:nvPr/>
        </p:nvSpPr>
        <p:spPr bwMode="auto">
          <a:xfrm>
            <a:off x="1631950" y="6070600"/>
            <a:ext cx="811213" cy="327025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$36510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09" name="Text Box 123"/>
          <p:cNvSpPr txBox="1">
            <a:spLocks noChangeArrowheads="1"/>
          </p:cNvSpPr>
          <p:nvPr/>
        </p:nvSpPr>
        <p:spPr bwMode="auto">
          <a:xfrm>
            <a:off x="5775325" y="6035675"/>
            <a:ext cx="1900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 b="1">
                <a:effectLst/>
              </a:rPr>
              <a:t>Sierra Leone: </a:t>
            </a:r>
            <a:endParaRPr lang="en-US" altLang="en-US" sz="2000" b="1">
              <a:effectLst/>
            </a:endParaRPr>
          </a:p>
        </p:txBody>
      </p:sp>
      <p:sp>
        <p:nvSpPr>
          <p:cNvPr id="745596" name="Oval 124"/>
          <p:cNvSpPr>
            <a:spLocks noChangeArrowheads="1"/>
          </p:cNvSpPr>
          <p:nvPr/>
        </p:nvSpPr>
        <p:spPr bwMode="auto">
          <a:xfrm>
            <a:off x="8150225" y="6070600"/>
            <a:ext cx="811213" cy="327025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$806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11" name="Text Box 125"/>
          <p:cNvSpPr txBox="1">
            <a:spLocks noChangeArrowheads="1"/>
          </p:cNvSpPr>
          <p:nvPr/>
        </p:nvSpPr>
        <p:spPr bwMode="auto">
          <a:xfrm>
            <a:off x="2840038" y="6035675"/>
            <a:ext cx="1481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 b="1">
                <a:effectLst/>
              </a:rPr>
              <a:t>Lebanon: </a:t>
            </a:r>
            <a:endParaRPr lang="en-US" altLang="en-US" sz="2000" b="1">
              <a:effectLst/>
            </a:endParaRPr>
          </a:p>
        </p:txBody>
      </p:sp>
      <p:sp>
        <p:nvSpPr>
          <p:cNvPr id="745598" name="Oval 126"/>
          <p:cNvSpPr>
            <a:spLocks noChangeArrowheads="1"/>
          </p:cNvSpPr>
          <p:nvPr/>
        </p:nvSpPr>
        <p:spPr bwMode="auto">
          <a:xfrm>
            <a:off x="4725988" y="6070600"/>
            <a:ext cx="774700" cy="327025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$5584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599" name="Oval 127"/>
          <p:cNvSpPr>
            <a:spLocks noChangeArrowheads="1"/>
          </p:cNvSpPr>
          <p:nvPr/>
        </p:nvSpPr>
        <p:spPr bwMode="auto">
          <a:xfrm>
            <a:off x="3116263" y="4002088"/>
            <a:ext cx="596900" cy="260350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$2480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600" name="Oval 128"/>
          <p:cNvSpPr>
            <a:spLocks noChangeArrowheads="1"/>
          </p:cNvSpPr>
          <p:nvPr/>
        </p:nvSpPr>
        <p:spPr bwMode="auto">
          <a:xfrm>
            <a:off x="6929438" y="3578225"/>
            <a:ext cx="592137" cy="334963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$8677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" name="Group 129"/>
          <p:cNvGrpSpPr>
            <a:grpSpLocks/>
          </p:cNvGrpSpPr>
          <p:nvPr/>
        </p:nvGrpSpPr>
        <p:grpSpPr bwMode="auto">
          <a:xfrm>
            <a:off x="7618413" y="4251325"/>
            <a:ext cx="438150" cy="515938"/>
            <a:chOff x="4799" y="2678"/>
            <a:chExt cx="276" cy="325"/>
          </a:xfrm>
        </p:grpSpPr>
        <p:sp>
          <p:nvSpPr>
            <p:cNvPr id="745602" name="Rectangle 130"/>
            <p:cNvSpPr>
              <a:spLocks noChangeArrowheads="1"/>
            </p:cNvSpPr>
            <p:nvPr/>
          </p:nvSpPr>
          <p:spPr bwMode="auto">
            <a:xfrm>
              <a:off x="4894" y="2678"/>
              <a:ext cx="80" cy="32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21" name="Oval 131"/>
            <p:cNvSpPr>
              <a:spLocks noChangeArrowheads="1"/>
            </p:cNvSpPr>
            <p:nvPr/>
          </p:nvSpPr>
          <p:spPr bwMode="auto">
            <a:xfrm>
              <a:off x="4799" y="2718"/>
              <a:ext cx="276" cy="176"/>
            </a:xfrm>
            <a:prstGeom prst="ellipse">
              <a:avLst/>
            </a:prstGeom>
            <a:solidFill>
              <a:srgbClr val="FF0000"/>
            </a:solidFill>
            <a:ln w="222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sz="1200" b="1">
                  <a:effectLst/>
                </a:rPr>
                <a:t>26</a:t>
              </a:r>
              <a:endParaRPr lang="en-US" altLang="en-US" sz="1200" b="1">
                <a:effectLst/>
              </a:endParaRPr>
            </a:p>
          </p:txBody>
        </p:sp>
      </p:grpSp>
      <p:sp>
        <p:nvSpPr>
          <p:cNvPr id="745604" name="Oval 132"/>
          <p:cNvSpPr>
            <a:spLocks noChangeArrowheads="1"/>
          </p:cNvSpPr>
          <p:nvPr/>
        </p:nvSpPr>
        <p:spPr bwMode="auto">
          <a:xfrm>
            <a:off x="2536825" y="4121150"/>
            <a:ext cx="574675" cy="277813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$2083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605" name="Oval 133"/>
          <p:cNvSpPr>
            <a:spLocks noChangeArrowheads="1"/>
          </p:cNvSpPr>
          <p:nvPr/>
        </p:nvSpPr>
        <p:spPr bwMode="auto">
          <a:xfrm>
            <a:off x="1908175" y="4306888"/>
            <a:ext cx="561975" cy="246062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$1055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5606" name="Oval 134"/>
          <p:cNvSpPr>
            <a:spLocks noChangeArrowheads="1"/>
          </p:cNvSpPr>
          <p:nvPr/>
        </p:nvSpPr>
        <p:spPr bwMode="auto">
          <a:xfrm>
            <a:off x="5662613" y="4037013"/>
            <a:ext cx="622300" cy="349250"/>
          </a:xfrm>
          <a:prstGeom prst="ellipse">
            <a:avLst/>
          </a:prstGeom>
          <a:solidFill>
            <a:srgbClr val="0099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$6757</a:t>
            </a:r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1262063" y="871538"/>
            <a:ext cx="6924675" cy="3667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>
                <a:solidFill>
                  <a:srgbClr val="000000"/>
                </a:solidFill>
                <a:effectLst/>
              </a:rPr>
              <a:t>Update 2008: South Africa Ranked 125</a:t>
            </a:r>
            <a:r>
              <a:rPr lang="en-GB" altLang="en-US" sz="2000" b="1" baseline="30000">
                <a:solidFill>
                  <a:srgbClr val="000000"/>
                </a:solidFill>
                <a:effectLst/>
              </a:rPr>
              <a:t>th</a:t>
            </a:r>
            <a:r>
              <a:rPr lang="en-GB" altLang="en-US" sz="2000" b="1">
                <a:solidFill>
                  <a:srgbClr val="000000"/>
                </a:solidFill>
                <a:effectLst/>
              </a:rPr>
              <a:t>!</a:t>
            </a:r>
            <a:endParaRPr lang="en-US" altLang="en-US" sz="2000" b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663575"/>
          </a:xfrm>
          <a:prstGeom prst="rect">
            <a:avLst/>
          </a:prstGeom>
          <a:noFill/>
          <a:ln w="222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effectLst/>
              </a:rPr>
              <a:t>Inequality: A Provocative Social Issue</a:t>
            </a:r>
            <a:endParaRPr lang="en-US" altLang="en-US" sz="3600" b="1">
              <a:solidFill>
                <a:schemeClr val="bg1"/>
              </a:solidFill>
              <a:effectLst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2725" y="863600"/>
            <a:ext cx="8669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altLang="en-US" sz="2000" b="1">
                <a:solidFill>
                  <a:schemeClr val="bg1"/>
                </a:solidFill>
                <a:effectLst/>
              </a:rPr>
              <a:t>South Africa ranks 9</a:t>
            </a:r>
            <a:r>
              <a:rPr lang="en-US" altLang="en-US" sz="2000" b="1" baseline="30000">
                <a:solidFill>
                  <a:schemeClr val="bg1"/>
                </a:solidFill>
                <a:effectLst/>
              </a:rPr>
              <a:t>th</a:t>
            </a:r>
            <a:r>
              <a:rPr lang="en-US" altLang="en-US" sz="2000" b="1">
                <a:solidFill>
                  <a:schemeClr val="bg1"/>
                </a:solidFill>
                <a:effectLst/>
              </a:rPr>
              <a:t> most unequal country in the world (UN)</a:t>
            </a:r>
            <a:endParaRPr lang="en-US" altLang="en-US" b="1" i="1">
              <a:solidFill>
                <a:schemeClr val="bg1"/>
              </a:solidFill>
              <a:effectLst/>
            </a:endParaRPr>
          </a:p>
        </p:txBody>
      </p:sp>
      <p:sp>
        <p:nvSpPr>
          <p:cNvPr id="711684" name="Line 4"/>
          <p:cNvSpPr>
            <a:spLocks noChangeShapeType="1"/>
          </p:cNvSpPr>
          <p:nvPr/>
        </p:nvSpPr>
        <p:spPr bwMode="auto">
          <a:xfrm>
            <a:off x="0" y="1338263"/>
            <a:ext cx="9144000" cy="0"/>
          </a:xfrm>
          <a:prstGeom prst="line">
            <a:avLst/>
          </a:prstGeom>
          <a:noFill/>
          <a:ln w="1143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1803" name="Line 123"/>
          <p:cNvSpPr>
            <a:spLocks noChangeShapeType="1"/>
          </p:cNvSpPr>
          <p:nvPr/>
        </p:nvSpPr>
        <p:spPr bwMode="auto">
          <a:xfrm>
            <a:off x="0" y="785813"/>
            <a:ext cx="9144000" cy="0"/>
          </a:xfrm>
          <a:prstGeom prst="line">
            <a:avLst/>
          </a:prstGeom>
          <a:noFill/>
          <a:ln w="1143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473200" y="1462088"/>
            <a:ext cx="6254750" cy="352425"/>
            <a:chOff x="649" y="921"/>
            <a:chExt cx="3940" cy="222"/>
          </a:xfrm>
        </p:grpSpPr>
        <p:sp>
          <p:nvSpPr>
            <p:cNvPr id="19582" name="Rectangle 126"/>
            <p:cNvSpPr>
              <a:spLocks noChangeArrowheads="1"/>
            </p:cNvSpPr>
            <p:nvPr/>
          </p:nvSpPr>
          <p:spPr bwMode="auto">
            <a:xfrm>
              <a:off x="649" y="921"/>
              <a:ext cx="2194" cy="22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0000"/>
                </a:spcBef>
              </a:pPr>
              <a:r>
                <a:rPr lang="en-US" altLang="en-US" sz="1800" b="1">
                  <a:effectLst/>
                </a:rPr>
                <a:t>SA President’s Report 2008:</a:t>
              </a:r>
              <a:endParaRPr lang="en-US" altLang="en-US" sz="1800" b="1" i="1">
                <a:effectLst/>
              </a:endParaRPr>
            </a:p>
          </p:txBody>
        </p:sp>
        <p:sp>
          <p:nvSpPr>
            <p:cNvPr id="17535" name="Rectangle 127"/>
            <p:cNvSpPr>
              <a:spLocks noChangeArrowheads="1"/>
            </p:cNvSpPr>
            <p:nvPr/>
          </p:nvSpPr>
          <p:spPr bwMode="auto">
            <a:xfrm>
              <a:off x="2890" y="930"/>
              <a:ext cx="664" cy="212"/>
            </a:xfrm>
            <a:prstGeom prst="rect">
              <a:avLst/>
            </a:prstGeom>
            <a:solidFill>
              <a:srgbClr val="FF9900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GINI 69</a:t>
              </a:r>
            </a:p>
          </p:txBody>
        </p:sp>
        <p:sp>
          <p:nvSpPr>
            <p:cNvPr id="17536" name="Rectangle 128"/>
            <p:cNvSpPr>
              <a:spLocks noChangeArrowheads="1"/>
            </p:cNvSpPr>
            <p:nvPr/>
          </p:nvSpPr>
          <p:spPr bwMode="auto">
            <a:xfrm>
              <a:off x="3575" y="924"/>
              <a:ext cx="1014" cy="212"/>
            </a:xfrm>
            <a:prstGeom prst="rect">
              <a:avLst/>
            </a:prstGeom>
            <a:solidFill>
              <a:srgbClr val="FF0000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10% Ratio 92</a:t>
              </a:r>
            </a:p>
          </p:txBody>
        </p:sp>
      </p:grpSp>
      <p:grpSp>
        <p:nvGrpSpPr>
          <p:cNvPr id="19463" name="Group 129"/>
          <p:cNvGrpSpPr>
            <a:grpSpLocks/>
          </p:cNvGrpSpPr>
          <p:nvPr/>
        </p:nvGrpSpPr>
        <p:grpSpPr bwMode="auto">
          <a:xfrm>
            <a:off x="142875" y="1809750"/>
            <a:ext cx="8872538" cy="5062538"/>
            <a:chOff x="142875" y="1809750"/>
            <a:chExt cx="8872538" cy="5062538"/>
          </a:xfrm>
        </p:grpSpPr>
        <p:sp>
          <p:nvSpPr>
            <p:cNvPr id="7116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92138" y="1873250"/>
              <a:ext cx="8161337" cy="464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87" name="Rectangle 7"/>
            <p:cNvSpPr>
              <a:spLocks noChangeArrowheads="1"/>
            </p:cNvSpPr>
            <p:nvPr/>
          </p:nvSpPr>
          <p:spPr bwMode="auto">
            <a:xfrm>
              <a:off x="935038" y="1995488"/>
              <a:ext cx="7313612" cy="3351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88" name="Line 8"/>
            <p:cNvSpPr>
              <a:spLocks noChangeShapeType="1"/>
            </p:cNvSpPr>
            <p:nvPr/>
          </p:nvSpPr>
          <p:spPr bwMode="auto">
            <a:xfrm>
              <a:off x="935038" y="4868863"/>
              <a:ext cx="73136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89" name="Line 9"/>
            <p:cNvSpPr>
              <a:spLocks noChangeShapeType="1"/>
            </p:cNvSpPr>
            <p:nvPr/>
          </p:nvSpPr>
          <p:spPr bwMode="auto">
            <a:xfrm>
              <a:off x="935038" y="4387850"/>
              <a:ext cx="73136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0" name="Line 10"/>
            <p:cNvSpPr>
              <a:spLocks noChangeShapeType="1"/>
            </p:cNvSpPr>
            <p:nvPr/>
          </p:nvSpPr>
          <p:spPr bwMode="auto">
            <a:xfrm>
              <a:off x="935038" y="3910013"/>
              <a:ext cx="73136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1" name="Line 11"/>
            <p:cNvSpPr>
              <a:spLocks noChangeShapeType="1"/>
            </p:cNvSpPr>
            <p:nvPr/>
          </p:nvSpPr>
          <p:spPr bwMode="auto">
            <a:xfrm>
              <a:off x="935038" y="3432175"/>
              <a:ext cx="73136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2" name="Line 12"/>
            <p:cNvSpPr>
              <a:spLocks noChangeShapeType="1"/>
            </p:cNvSpPr>
            <p:nvPr/>
          </p:nvSpPr>
          <p:spPr bwMode="auto">
            <a:xfrm>
              <a:off x="935038" y="2952750"/>
              <a:ext cx="73136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3" name="Line 13"/>
            <p:cNvSpPr>
              <a:spLocks noChangeShapeType="1"/>
            </p:cNvSpPr>
            <p:nvPr/>
          </p:nvSpPr>
          <p:spPr bwMode="auto">
            <a:xfrm>
              <a:off x="935038" y="2473325"/>
              <a:ext cx="73136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4" name="Line 14"/>
            <p:cNvSpPr>
              <a:spLocks noChangeShapeType="1"/>
            </p:cNvSpPr>
            <p:nvPr/>
          </p:nvSpPr>
          <p:spPr bwMode="auto">
            <a:xfrm>
              <a:off x="935038" y="1995488"/>
              <a:ext cx="73136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5" name="Rectangle 15"/>
            <p:cNvSpPr>
              <a:spLocks noChangeArrowheads="1"/>
            </p:cNvSpPr>
            <p:nvPr/>
          </p:nvSpPr>
          <p:spPr bwMode="auto">
            <a:xfrm>
              <a:off x="935038" y="1995488"/>
              <a:ext cx="7313612" cy="3351212"/>
            </a:xfrm>
            <a:prstGeom prst="rect">
              <a:avLst/>
            </a:prstGeom>
            <a:noFill/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6" name="Rectangle 16"/>
            <p:cNvSpPr>
              <a:spLocks noChangeArrowheads="1"/>
            </p:cNvSpPr>
            <p:nvPr/>
          </p:nvSpPr>
          <p:spPr bwMode="auto">
            <a:xfrm>
              <a:off x="1122363" y="3910013"/>
              <a:ext cx="288925" cy="1436687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7" name="Rectangle 17"/>
            <p:cNvSpPr>
              <a:spLocks noChangeArrowheads="1"/>
            </p:cNvSpPr>
            <p:nvPr/>
          </p:nvSpPr>
          <p:spPr bwMode="auto">
            <a:xfrm>
              <a:off x="1785938" y="3689350"/>
              <a:ext cx="290512" cy="1657350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8" name="Rectangle 18"/>
            <p:cNvSpPr>
              <a:spLocks noChangeArrowheads="1"/>
            </p:cNvSpPr>
            <p:nvPr/>
          </p:nvSpPr>
          <p:spPr bwMode="auto">
            <a:xfrm>
              <a:off x="2452688" y="3394075"/>
              <a:ext cx="287337" cy="1952625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9" name="Rectangle 19"/>
            <p:cNvSpPr>
              <a:spLocks noChangeArrowheads="1"/>
            </p:cNvSpPr>
            <p:nvPr/>
          </p:nvSpPr>
          <p:spPr bwMode="auto">
            <a:xfrm>
              <a:off x="3116263" y="3311525"/>
              <a:ext cx="290512" cy="2035175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00" name="Rectangle 20"/>
            <p:cNvSpPr>
              <a:spLocks noChangeArrowheads="1"/>
            </p:cNvSpPr>
            <p:nvPr/>
          </p:nvSpPr>
          <p:spPr bwMode="auto">
            <a:xfrm>
              <a:off x="3781425" y="2579688"/>
              <a:ext cx="288925" cy="2767012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01" name="Rectangle 21"/>
            <p:cNvSpPr>
              <a:spLocks noChangeArrowheads="1"/>
            </p:cNvSpPr>
            <p:nvPr/>
          </p:nvSpPr>
          <p:spPr bwMode="auto">
            <a:xfrm>
              <a:off x="5111750" y="3987800"/>
              <a:ext cx="288925" cy="1358900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02" name="Rectangle 22"/>
            <p:cNvSpPr>
              <a:spLocks noChangeArrowheads="1"/>
            </p:cNvSpPr>
            <p:nvPr/>
          </p:nvSpPr>
          <p:spPr bwMode="auto">
            <a:xfrm>
              <a:off x="5775325" y="3698875"/>
              <a:ext cx="290513" cy="1647825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03" name="Rectangle 23"/>
            <p:cNvSpPr>
              <a:spLocks noChangeArrowheads="1"/>
            </p:cNvSpPr>
            <p:nvPr/>
          </p:nvSpPr>
          <p:spPr bwMode="auto">
            <a:xfrm>
              <a:off x="6440488" y="3336925"/>
              <a:ext cx="288925" cy="2009775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04" name="Rectangle 24"/>
            <p:cNvSpPr>
              <a:spLocks noChangeArrowheads="1"/>
            </p:cNvSpPr>
            <p:nvPr/>
          </p:nvSpPr>
          <p:spPr bwMode="auto">
            <a:xfrm>
              <a:off x="7105650" y="3100388"/>
              <a:ext cx="290513" cy="2246312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05" name="Rectangle 25"/>
            <p:cNvSpPr>
              <a:spLocks noChangeArrowheads="1"/>
            </p:cNvSpPr>
            <p:nvPr/>
          </p:nvSpPr>
          <p:spPr bwMode="auto">
            <a:xfrm>
              <a:off x="7770813" y="2541588"/>
              <a:ext cx="288925" cy="2805112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16" name="Line 36"/>
            <p:cNvSpPr>
              <a:spLocks noChangeShapeType="1"/>
            </p:cNvSpPr>
            <p:nvPr/>
          </p:nvSpPr>
          <p:spPr bwMode="auto">
            <a:xfrm>
              <a:off x="935038" y="1995488"/>
              <a:ext cx="1587" cy="335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17" name="Line 37"/>
            <p:cNvSpPr>
              <a:spLocks noChangeShapeType="1"/>
            </p:cNvSpPr>
            <p:nvPr/>
          </p:nvSpPr>
          <p:spPr bwMode="auto">
            <a:xfrm>
              <a:off x="885825" y="5346700"/>
              <a:ext cx="492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18" name="Line 38"/>
            <p:cNvSpPr>
              <a:spLocks noChangeShapeType="1"/>
            </p:cNvSpPr>
            <p:nvPr/>
          </p:nvSpPr>
          <p:spPr bwMode="auto">
            <a:xfrm>
              <a:off x="885825" y="4868863"/>
              <a:ext cx="492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19" name="Line 39"/>
            <p:cNvSpPr>
              <a:spLocks noChangeShapeType="1"/>
            </p:cNvSpPr>
            <p:nvPr/>
          </p:nvSpPr>
          <p:spPr bwMode="auto">
            <a:xfrm>
              <a:off x="885825" y="4387850"/>
              <a:ext cx="492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0" name="Line 40"/>
            <p:cNvSpPr>
              <a:spLocks noChangeShapeType="1"/>
            </p:cNvSpPr>
            <p:nvPr/>
          </p:nvSpPr>
          <p:spPr bwMode="auto">
            <a:xfrm>
              <a:off x="885825" y="3910013"/>
              <a:ext cx="492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1" name="Line 41"/>
            <p:cNvSpPr>
              <a:spLocks noChangeShapeType="1"/>
            </p:cNvSpPr>
            <p:nvPr/>
          </p:nvSpPr>
          <p:spPr bwMode="auto">
            <a:xfrm>
              <a:off x="885825" y="3432175"/>
              <a:ext cx="492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2" name="Line 42"/>
            <p:cNvSpPr>
              <a:spLocks noChangeShapeType="1"/>
            </p:cNvSpPr>
            <p:nvPr/>
          </p:nvSpPr>
          <p:spPr bwMode="auto">
            <a:xfrm>
              <a:off x="885825" y="2952750"/>
              <a:ext cx="492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3" name="Line 43"/>
            <p:cNvSpPr>
              <a:spLocks noChangeShapeType="1"/>
            </p:cNvSpPr>
            <p:nvPr/>
          </p:nvSpPr>
          <p:spPr bwMode="auto">
            <a:xfrm>
              <a:off x="885825" y="2473325"/>
              <a:ext cx="492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4" name="Line 44"/>
            <p:cNvSpPr>
              <a:spLocks noChangeShapeType="1"/>
            </p:cNvSpPr>
            <p:nvPr/>
          </p:nvSpPr>
          <p:spPr bwMode="auto">
            <a:xfrm>
              <a:off x="885825" y="1995488"/>
              <a:ext cx="492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5" name="Line 45"/>
            <p:cNvSpPr>
              <a:spLocks noChangeShapeType="1"/>
            </p:cNvSpPr>
            <p:nvPr/>
          </p:nvSpPr>
          <p:spPr bwMode="auto">
            <a:xfrm>
              <a:off x="935038" y="5346700"/>
              <a:ext cx="73136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6" name="Line 46"/>
            <p:cNvSpPr>
              <a:spLocks noChangeShapeType="1"/>
            </p:cNvSpPr>
            <p:nvPr/>
          </p:nvSpPr>
          <p:spPr bwMode="auto">
            <a:xfrm flipV="1">
              <a:off x="935038" y="5346700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7" name="Line 47"/>
            <p:cNvSpPr>
              <a:spLocks noChangeShapeType="1"/>
            </p:cNvSpPr>
            <p:nvPr/>
          </p:nvSpPr>
          <p:spPr bwMode="auto">
            <a:xfrm flipV="1">
              <a:off x="1600200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8" name="Line 48"/>
            <p:cNvSpPr>
              <a:spLocks noChangeShapeType="1"/>
            </p:cNvSpPr>
            <p:nvPr/>
          </p:nvSpPr>
          <p:spPr bwMode="auto">
            <a:xfrm flipV="1">
              <a:off x="2265363" y="5346700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29" name="Line 49"/>
            <p:cNvSpPr>
              <a:spLocks noChangeShapeType="1"/>
            </p:cNvSpPr>
            <p:nvPr/>
          </p:nvSpPr>
          <p:spPr bwMode="auto">
            <a:xfrm flipV="1">
              <a:off x="2928938" y="5346700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0" name="Line 50"/>
            <p:cNvSpPr>
              <a:spLocks noChangeShapeType="1"/>
            </p:cNvSpPr>
            <p:nvPr/>
          </p:nvSpPr>
          <p:spPr bwMode="auto">
            <a:xfrm flipV="1">
              <a:off x="3594100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1" name="Line 51"/>
            <p:cNvSpPr>
              <a:spLocks noChangeShapeType="1"/>
            </p:cNvSpPr>
            <p:nvPr/>
          </p:nvSpPr>
          <p:spPr bwMode="auto">
            <a:xfrm flipV="1">
              <a:off x="4259263" y="5346700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2" name="Line 52"/>
            <p:cNvSpPr>
              <a:spLocks noChangeShapeType="1"/>
            </p:cNvSpPr>
            <p:nvPr/>
          </p:nvSpPr>
          <p:spPr bwMode="auto">
            <a:xfrm flipV="1">
              <a:off x="4924425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3" name="Line 53"/>
            <p:cNvSpPr>
              <a:spLocks noChangeShapeType="1"/>
            </p:cNvSpPr>
            <p:nvPr/>
          </p:nvSpPr>
          <p:spPr bwMode="auto">
            <a:xfrm flipV="1">
              <a:off x="5588000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4" name="Line 54"/>
            <p:cNvSpPr>
              <a:spLocks noChangeShapeType="1"/>
            </p:cNvSpPr>
            <p:nvPr/>
          </p:nvSpPr>
          <p:spPr bwMode="auto">
            <a:xfrm flipV="1">
              <a:off x="6254750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5" name="Line 55"/>
            <p:cNvSpPr>
              <a:spLocks noChangeShapeType="1"/>
            </p:cNvSpPr>
            <p:nvPr/>
          </p:nvSpPr>
          <p:spPr bwMode="auto">
            <a:xfrm flipV="1">
              <a:off x="6918325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6" name="Line 56"/>
            <p:cNvSpPr>
              <a:spLocks noChangeShapeType="1"/>
            </p:cNvSpPr>
            <p:nvPr/>
          </p:nvSpPr>
          <p:spPr bwMode="auto">
            <a:xfrm flipV="1">
              <a:off x="7583488" y="5346700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7" name="Line 57"/>
            <p:cNvSpPr>
              <a:spLocks noChangeShapeType="1"/>
            </p:cNvSpPr>
            <p:nvPr/>
          </p:nvSpPr>
          <p:spPr bwMode="auto">
            <a:xfrm flipV="1">
              <a:off x="8248650" y="5346700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8" name="Line 58"/>
            <p:cNvSpPr>
              <a:spLocks noChangeShapeType="1"/>
            </p:cNvSpPr>
            <p:nvPr/>
          </p:nvSpPr>
          <p:spPr bwMode="auto">
            <a:xfrm>
              <a:off x="8248650" y="1995488"/>
              <a:ext cx="1588" cy="335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39" name="Line 59"/>
            <p:cNvSpPr>
              <a:spLocks noChangeShapeType="1"/>
            </p:cNvSpPr>
            <p:nvPr/>
          </p:nvSpPr>
          <p:spPr bwMode="auto">
            <a:xfrm>
              <a:off x="8215313" y="5346700"/>
              <a:ext cx="666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0" name="Line 60"/>
            <p:cNvSpPr>
              <a:spLocks noChangeShapeType="1"/>
            </p:cNvSpPr>
            <p:nvPr/>
          </p:nvSpPr>
          <p:spPr bwMode="auto">
            <a:xfrm>
              <a:off x="8215313" y="4868863"/>
              <a:ext cx="666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1" name="Line 61"/>
            <p:cNvSpPr>
              <a:spLocks noChangeShapeType="1"/>
            </p:cNvSpPr>
            <p:nvPr/>
          </p:nvSpPr>
          <p:spPr bwMode="auto">
            <a:xfrm>
              <a:off x="8215313" y="4387850"/>
              <a:ext cx="666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2" name="Line 62"/>
            <p:cNvSpPr>
              <a:spLocks noChangeShapeType="1"/>
            </p:cNvSpPr>
            <p:nvPr/>
          </p:nvSpPr>
          <p:spPr bwMode="auto">
            <a:xfrm>
              <a:off x="8215313" y="3910013"/>
              <a:ext cx="666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3" name="Line 63"/>
            <p:cNvSpPr>
              <a:spLocks noChangeShapeType="1"/>
            </p:cNvSpPr>
            <p:nvPr/>
          </p:nvSpPr>
          <p:spPr bwMode="auto">
            <a:xfrm>
              <a:off x="8215313" y="3432175"/>
              <a:ext cx="666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4" name="Line 64"/>
            <p:cNvSpPr>
              <a:spLocks noChangeShapeType="1"/>
            </p:cNvSpPr>
            <p:nvPr/>
          </p:nvSpPr>
          <p:spPr bwMode="auto">
            <a:xfrm>
              <a:off x="8215313" y="2952750"/>
              <a:ext cx="666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5" name="Line 65"/>
            <p:cNvSpPr>
              <a:spLocks noChangeShapeType="1"/>
            </p:cNvSpPr>
            <p:nvPr/>
          </p:nvSpPr>
          <p:spPr bwMode="auto">
            <a:xfrm>
              <a:off x="8215313" y="2473325"/>
              <a:ext cx="666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746" name="Line 66"/>
            <p:cNvSpPr>
              <a:spLocks noChangeShapeType="1"/>
            </p:cNvSpPr>
            <p:nvPr/>
          </p:nvSpPr>
          <p:spPr bwMode="auto">
            <a:xfrm>
              <a:off x="8215313" y="1995488"/>
              <a:ext cx="666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15" name="Rectangle 67"/>
            <p:cNvSpPr>
              <a:spLocks noChangeArrowheads="1"/>
            </p:cNvSpPr>
            <p:nvPr/>
          </p:nvSpPr>
          <p:spPr bwMode="auto">
            <a:xfrm>
              <a:off x="1162050" y="3616325"/>
              <a:ext cx="206375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30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16" name="Rectangle 68"/>
            <p:cNvSpPr>
              <a:spLocks noChangeArrowheads="1"/>
            </p:cNvSpPr>
            <p:nvPr/>
          </p:nvSpPr>
          <p:spPr bwMode="auto">
            <a:xfrm>
              <a:off x="1751013" y="3409950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34.6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17" name="Rectangle 69"/>
            <p:cNvSpPr>
              <a:spLocks noChangeArrowheads="1"/>
            </p:cNvSpPr>
            <p:nvPr/>
          </p:nvSpPr>
          <p:spPr bwMode="auto">
            <a:xfrm>
              <a:off x="2430463" y="3113088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40.8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18" name="Rectangle 70"/>
            <p:cNvSpPr>
              <a:spLocks noChangeArrowheads="1"/>
            </p:cNvSpPr>
            <p:nvPr/>
          </p:nvSpPr>
          <p:spPr bwMode="auto">
            <a:xfrm>
              <a:off x="3095625" y="3030538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42.5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19" name="Rectangle 71"/>
            <p:cNvSpPr>
              <a:spLocks noChangeArrowheads="1"/>
            </p:cNvSpPr>
            <p:nvPr/>
          </p:nvSpPr>
          <p:spPr bwMode="auto">
            <a:xfrm>
              <a:off x="3760788" y="2298700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57.8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20" name="Rectangle 72"/>
            <p:cNvSpPr>
              <a:spLocks noChangeArrowheads="1"/>
            </p:cNvSpPr>
            <p:nvPr/>
          </p:nvSpPr>
          <p:spPr bwMode="auto">
            <a:xfrm>
              <a:off x="5089525" y="3706813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28.4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21" name="Rectangle 73"/>
            <p:cNvSpPr>
              <a:spLocks noChangeArrowheads="1"/>
            </p:cNvSpPr>
            <p:nvPr/>
          </p:nvSpPr>
          <p:spPr bwMode="auto">
            <a:xfrm>
              <a:off x="5754688" y="3419475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34.4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22" name="Rectangle 74"/>
            <p:cNvSpPr>
              <a:spLocks noChangeArrowheads="1"/>
            </p:cNvSpPr>
            <p:nvPr/>
          </p:nvSpPr>
          <p:spPr bwMode="auto">
            <a:xfrm>
              <a:off x="6488113" y="3055938"/>
              <a:ext cx="206375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42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23" name="Rectangle 75"/>
            <p:cNvSpPr>
              <a:spLocks noChangeArrowheads="1"/>
            </p:cNvSpPr>
            <p:nvPr/>
          </p:nvSpPr>
          <p:spPr bwMode="auto">
            <a:xfrm>
              <a:off x="7083425" y="2820988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46.9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24" name="Rectangle 87"/>
            <p:cNvSpPr>
              <a:spLocks noChangeArrowheads="1"/>
            </p:cNvSpPr>
            <p:nvPr/>
          </p:nvSpPr>
          <p:spPr bwMode="auto">
            <a:xfrm>
              <a:off x="763588" y="5260975"/>
              <a:ext cx="984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25" name="Rectangle 88"/>
            <p:cNvSpPr>
              <a:spLocks noChangeArrowheads="1"/>
            </p:cNvSpPr>
            <p:nvPr/>
          </p:nvSpPr>
          <p:spPr bwMode="auto">
            <a:xfrm>
              <a:off x="673100" y="4783138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26" name="Rectangle 89"/>
            <p:cNvSpPr>
              <a:spLocks noChangeArrowheads="1"/>
            </p:cNvSpPr>
            <p:nvPr/>
          </p:nvSpPr>
          <p:spPr bwMode="auto">
            <a:xfrm>
              <a:off x="673100" y="4303713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27" name="Rectangle 90"/>
            <p:cNvSpPr>
              <a:spLocks noChangeArrowheads="1"/>
            </p:cNvSpPr>
            <p:nvPr/>
          </p:nvSpPr>
          <p:spPr bwMode="auto">
            <a:xfrm>
              <a:off x="673100" y="3824288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28" name="Rectangle 91"/>
            <p:cNvSpPr>
              <a:spLocks noChangeArrowheads="1"/>
            </p:cNvSpPr>
            <p:nvPr/>
          </p:nvSpPr>
          <p:spPr bwMode="auto">
            <a:xfrm>
              <a:off x="673100" y="3346450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29" name="Rectangle 92"/>
            <p:cNvSpPr>
              <a:spLocks noChangeArrowheads="1"/>
            </p:cNvSpPr>
            <p:nvPr/>
          </p:nvSpPr>
          <p:spPr bwMode="auto">
            <a:xfrm>
              <a:off x="673100" y="2868613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0" name="Rectangle 93"/>
            <p:cNvSpPr>
              <a:spLocks noChangeArrowheads="1"/>
            </p:cNvSpPr>
            <p:nvPr/>
          </p:nvSpPr>
          <p:spPr bwMode="auto">
            <a:xfrm>
              <a:off x="673100" y="2389188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60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1" name="Rectangle 94"/>
            <p:cNvSpPr>
              <a:spLocks noChangeArrowheads="1"/>
            </p:cNvSpPr>
            <p:nvPr/>
          </p:nvSpPr>
          <p:spPr bwMode="auto">
            <a:xfrm>
              <a:off x="673100" y="1909763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70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2" name="Rectangle 95"/>
            <p:cNvSpPr>
              <a:spLocks noChangeArrowheads="1"/>
            </p:cNvSpPr>
            <p:nvPr/>
          </p:nvSpPr>
          <p:spPr bwMode="auto">
            <a:xfrm rot="-2700000">
              <a:off x="654050" y="5595938"/>
              <a:ext cx="6985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Ethiopia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3" name="Rectangle 96"/>
            <p:cNvSpPr>
              <a:spLocks noChangeArrowheads="1"/>
            </p:cNvSpPr>
            <p:nvPr/>
          </p:nvSpPr>
          <p:spPr bwMode="auto">
            <a:xfrm rot="-2700000">
              <a:off x="1271588" y="5610225"/>
              <a:ext cx="75723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Tanzania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4" name="Rectangle 97"/>
            <p:cNvSpPr>
              <a:spLocks noChangeArrowheads="1"/>
            </p:cNvSpPr>
            <p:nvPr/>
          </p:nvSpPr>
          <p:spPr bwMode="auto">
            <a:xfrm rot="-2700000">
              <a:off x="2101850" y="5557838"/>
              <a:ext cx="5508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Ghana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5" name="Rectangle 98"/>
            <p:cNvSpPr>
              <a:spLocks noChangeArrowheads="1"/>
            </p:cNvSpPr>
            <p:nvPr/>
          </p:nvSpPr>
          <p:spPr bwMode="auto">
            <a:xfrm rot="-2700000">
              <a:off x="2786063" y="5548313"/>
              <a:ext cx="5318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Kenya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6" name="Rectangle 99"/>
            <p:cNvSpPr>
              <a:spLocks noChangeArrowheads="1"/>
            </p:cNvSpPr>
            <p:nvPr/>
          </p:nvSpPr>
          <p:spPr bwMode="auto">
            <a:xfrm rot="-2700000">
              <a:off x="3032125" y="5681663"/>
              <a:ext cx="10541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South Africa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7" name="Rectangle 100"/>
            <p:cNvSpPr>
              <a:spLocks noChangeArrowheads="1"/>
            </p:cNvSpPr>
            <p:nvPr/>
          </p:nvSpPr>
          <p:spPr bwMode="auto">
            <a:xfrm rot="-2700000">
              <a:off x="4625975" y="5600700"/>
              <a:ext cx="7207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S. Korea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8" name="Rectangle 101"/>
            <p:cNvSpPr>
              <a:spLocks noChangeArrowheads="1"/>
            </p:cNvSpPr>
            <p:nvPr/>
          </p:nvSpPr>
          <p:spPr bwMode="auto">
            <a:xfrm rot="-2700000">
              <a:off x="5257800" y="5610225"/>
              <a:ext cx="7604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Viet Nam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39" name="Rectangle 102"/>
            <p:cNvSpPr>
              <a:spLocks noChangeArrowheads="1"/>
            </p:cNvSpPr>
            <p:nvPr/>
          </p:nvSpPr>
          <p:spPr bwMode="auto">
            <a:xfrm rot="-2700000">
              <a:off x="5948363" y="5603875"/>
              <a:ext cx="7270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Thailand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40" name="Rectangle 103"/>
            <p:cNvSpPr>
              <a:spLocks noChangeArrowheads="1"/>
            </p:cNvSpPr>
            <p:nvPr/>
          </p:nvSpPr>
          <p:spPr bwMode="auto">
            <a:xfrm rot="-2700000">
              <a:off x="6802438" y="5541963"/>
              <a:ext cx="4921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China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41" name="Rectangle 104"/>
            <p:cNvSpPr>
              <a:spLocks noChangeArrowheads="1"/>
            </p:cNvSpPr>
            <p:nvPr/>
          </p:nvSpPr>
          <p:spPr bwMode="auto">
            <a:xfrm rot="-2700000">
              <a:off x="7213600" y="5621338"/>
              <a:ext cx="80803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Colombia</a:t>
              </a:r>
              <a:endParaRPr lang="en-US" altLang="en-US" sz="1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11793" name="Text Box 113"/>
            <p:cNvSpPr txBox="1">
              <a:spLocks noChangeArrowheads="1"/>
            </p:cNvSpPr>
            <p:nvPr/>
          </p:nvSpPr>
          <p:spPr bwMode="auto">
            <a:xfrm rot="16200000">
              <a:off x="-1559718" y="3606006"/>
              <a:ext cx="3875088" cy="358775"/>
            </a:xfrm>
            <a:prstGeom prst="rect">
              <a:avLst/>
            </a:prstGeom>
            <a:solidFill>
              <a:srgbClr val="FF9900"/>
            </a:solidFill>
            <a:ln w="222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GINI Coefficient</a:t>
              </a:r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1797" name="Text Box 117"/>
            <p:cNvSpPr txBox="1">
              <a:spLocks noChangeArrowheads="1"/>
            </p:cNvSpPr>
            <p:nvPr/>
          </p:nvSpPr>
          <p:spPr bwMode="auto">
            <a:xfrm>
              <a:off x="390525" y="6246813"/>
              <a:ext cx="2009775" cy="327025"/>
            </a:xfrm>
            <a:prstGeom prst="rect">
              <a:avLst/>
            </a:prstGeom>
            <a:solidFill>
              <a:srgbClr val="009900"/>
            </a:solidFill>
            <a:ln w="222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1400" b="1">
                  <a:effectLst/>
                </a:rPr>
                <a:t>Japan: </a:t>
              </a:r>
              <a:r>
                <a:rPr lang="en-GB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Most Equal:</a:t>
              </a:r>
              <a:r>
                <a:rPr lang="en-GB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endParaRPr lang="en-US" sz="14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9544" name="Text Box 118"/>
            <p:cNvSpPr txBox="1">
              <a:spLocks noChangeArrowheads="1"/>
            </p:cNvSpPr>
            <p:nvPr/>
          </p:nvSpPr>
          <p:spPr bwMode="auto">
            <a:xfrm>
              <a:off x="2411413" y="6246813"/>
              <a:ext cx="639762" cy="327025"/>
            </a:xfrm>
            <a:prstGeom prst="rect">
              <a:avLst/>
            </a:prstGeom>
            <a:solidFill>
              <a:srgbClr val="FF9900"/>
            </a:solidFill>
            <a:ln w="222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effectLst/>
                </a:rPr>
                <a:t>24.9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711800" name="Text Box 120"/>
            <p:cNvSpPr txBox="1">
              <a:spLocks noChangeArrowheads="1"/>
            </p:cNvSpPr>
            <p:nvPr/>
          </p:nvSpPr>
          <p:spPr bwMode="auto">
            <a:xfrm>
              <a:off x="4673600" y="6246813"/>
              <a:ext cx="2300288" cy="327025"/>
            </a:xfrm>
            <a:prstGeom prst="rect">
              <a:avLst/>
            </a:prstGeom>
            <a:solidFill>
              <a:srgbClr val="CC6600"/>
            </a:solidFill>
            <a:ln w="222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1400" b="1">
                  <a:effectLst/>
                </a:rPr>
                <a:t>Namibia: </a:t>
              </a:r>
              <a:r>
                <a:rPr lang="en-GB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Most Unequal</a:t>
              </a:r>
              <a:endPara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546" name="Text Box 121"/>
            <p:cNvSpPr txBox="1">
              <a:spLocks noChangeArrowheads="1"/>
            </p:cNvSpPr>
            <p:nvPr/>
          </p:nvSpPr>
          <p:spPr bwMode="auto">
            <a:xfrm>
              <a:off x="6991350" y="6246813"/>
              <a:ext cx="639762" cy="327025"/>
            </a:xfrm>
            <a:prstGeom prst="rect">
              <a:avLst/>
            </a:prstGeom>
            <a:solidFill>
              <a:srgbClr val="FF9900"/>
            </a:solidFill>
            <a:ln w="222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effectLst/>
                </a:rPr>
                <a:t>74.3</a:t>
              </a:r>
              <a:endParaRPr lang="en-US" altLang="en-US" sz="1400" b="1">
                <a:effectLst/>
              </a:endParaRPr>
            </a:p>
          </p:txBody>
        </p:sp>
        <p:sp>
          <p:nvSpPr>
            <p:cNvPr id="19547" name="Text Box 115"/>
            <p:cNvSpPr txBox="1">
              <a:spLocks noChangeArrowheads="1"/>
            </p:cNvSpPr>
            <p:nvPr/>
          </p:nvSpPr>
          <p:spPr bwMode="auto">
            <a:xfrm>
              <a:off x="6777038" y="6584950"/>
              <a:ext cx="22383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 b="1" i="1">
                  <a:solidFill>
                    <a:schemeClr val="bg1"/>
                  </a:solidFill>
                  <a:effectLst/>
                </a:rPr>
                <a:t>Source: UN HDR 2007/2008</a:t>
              </a:r>
              <a:endParaRPr lang="en-US" altLang="en-US" sz="1000" b="1" i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548" name="Text Box 116"/>
            <p:cNvSpPr txBox="1">
              <a:spLocks noChangeArrowheads="1"/>
            </p:cNvSpPr>
            <p:nvPr/>
          </p:nvSpPr>
          <p:spPr bwMode="auto">
            <a:xfrm>
              <a:off x="142875" y="6627813"/>
              <a:ext cx="14874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1000" b="1" i="1">
                  <a:solidFill>
                    <a:schemeClr val="bg1"/>
                  </a:solidFill>
                  <a:effectLst/>
                </a:rPr>
                <a:t>Data:  2005</a:t>
              </a:r>
              <a:endParaRPr lang="en-US" altLang="en-US" sz="1000" b="1" i="1"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9549" name="Group 125"/>
            <p:cNvGrpSpPr>
              <a:grpSpLocks/>
            </p:cNvGrpSpPr>
            <p:nvPr/>
          </p:nvGrpSpPr>
          <p:grpSpPr bwMode="auto">
            <a:xfrm>
              <a:off x="1136650" y="1809750"/>
              <a:ext cx="7829550" cy="4764088"/>
              <a:chOff x="716" y="1140"/>
              <a:chExt cx="4932" cy="3001"/>
            </a:xfrm>
          </p:grpSpPr>
          <p:sp>
            <p:nvSpPr>
              <p:cNvPr id="711706" name="Rectangle 26"/>
              <p:cNvSpPr>
                <a:spLocks noChangeArrowheads="1"/>
              </p:cNvSpPr>
              <p:nvPr/>
            </p:nvSpPr>
            <p:spPr bwMode="auto">
              <a:xfrm>
                <a:off x="744" y="3169"/>
                <a:ext cx="108" cy="199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07" name="Rectangle 27"/>
              <p:cNvSpPr>
                <a:spLocks noChangeArrowheads="1"/>
              </p:cNvSpPr>
              <p:nvPr/>
            </p:nvSpPr>
            <p:spPr bwMode="auto">
              <a:xfrm>
                <a:off x="1162" y="3091"/>
                <a:ext cx="109" cy="277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08" name="Rectangle 28"/>
              <p:cNvSpPr>
                <a:spLocks noChangeArrowheads="1"/>
              </p:cNvSpPr>
              <p:nvPr/>
            </p:nvSpPr>
            <p:spPr bwMode="auto">
              <a:xfrm>
                <a:off x="1582" y="2942"/>
                <a:ext cx="107" cy="426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09" name="Rectangle 29"/>
              <p:cNvSpPr>
                <a:spLocks noChangeArrowheads="1"/>
              </p:cNvSpPr>
              <p:nvPr/>
            </p:nvSpPr>
            <p:spPr bwMode="auto">
              <a:xfrm>
                <a:off x="2000" y="2958"/>
                <a:ext cx="109" cy="41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10" name="Rectangle 30"/>
              <p:cNvSpPr>
                <a:spLocks noChangeArrowheads="1"/>
              </p:cNvSpPr>
              <p:nvPr/>
            </p:nvSpPr>
            <p:spPr bwMode="auto">
              <a:xfrm>
                <a:off x="2419" y="2369"/>
                <a:ext cx="108" cy="999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11" name="Rectangle 31"/>
              <p:cNvSpPr>
                <a:spLocks noChangeArrowheads="1"/>
              </p:cNvSpPr>
              <p:nvPr/>
            </p:nvSpPr>
            <p:spPr bwMode="auto">
              <a:xfrm>
                <a:off x="3257" y="3190"/>
                <a:ext cx="108" cy="17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12" name="Rectangle 32"/>
              <p:cNvSpPr>
                <a:spLocks noChangeArrowheads="1"/>
              </p:cNvSpPr>
              <p:nvPr/>
            </p:nvSpPr>
            <p:spPr bwMode="auto">
              <a:xfrm>
                <a:off x="3675" y="3159"/>
                <a:ext cx="109" cy="209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13" name="Rectangle 33"/>
              <p:cNvSpPr>
                <a:spLocks noChangeArrowheads="1"/>
              </p:cNvSpPr>
              <p:nvPr/>
            </p:nvSpPr>
            <p:spPr bwMode="auto">
              <a:xfrm>
                <a:off x="4094" y="2988"/>
                <a:ext cx="108" cy="38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14" name="Rectangle 34"/>
              <p:cNvSpPr>
                <a:spLocks noChangeArrowheads="1"/>
              </p:cNvSpPr>
              <p:nvPr/>
            </p:nvSpPr>
            <p:spPr bwMode="auto">
              <a:xfrm>
                <a:off x="4513" y="2717"/>
                <a:ext cx="108" cy="65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1715" name="Rectangle 35"/>
              <p:cNvSpPr>
                <a:spLocks noChangeArrowheads="1"/>
              </p:cNvSpPr>
              <p:nvPr/>
            </p:nvSpPr>
            <p:spPr bwMode="auto">
              <a:xfrm>
                <a:off x="4932" y="1444"/>
                <a:ext cx="108" cy="192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1" name="Rectangle 77"/>
              <p:cNvSpPr>
                <a:spLocks noChangeArrowheads="1"/>
              </p:cNvSpPr>
              <p:nvPr/>
            </p:nvSpPr>
            <p:spPr bwMode="auto">
              <a:xfrm>
                <a:off x="716" y="2982"/>
                <a:ext cx="161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6.6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2" name="Rectangle 78"/>
              <p:cNvSpPr>
                <a:spLocks noChangeArrowheads="1"/>
              </p:cNvSpPr>
              <p:nvPr/>
            </p:nvSpPr>
            <p:spPr bwMode="auto">
              <a:xfrm>
                <a:off x="1132" y="2905"/>
                <a:ext cx="161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9.2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3" name="Rectangle 79"/>
              <p:cNvSpPr>
                <a:spLocks noChangeArrowheads="1"/>
              </p:cNvSpPr>
              <p:nvPr/>
            </p:nvSpPr>
            <p:spPr bwMode="auto">
              <a:xfrm>
                <a:off x="1522" y="2757"/>
                <a:ext cx="223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14.1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4" name="Rectangle 80"/>
              <p:cNvSpPr>
                <a:spLocks noChangeArrowheads="1"/>
              </p:cNvSpPr>
              <p:nvPr/>
            </p:nvSpPr>
            <p:spPr bwMode="auto">
              <a:xfrm>
                <a:off x="1941" y="2772"/>
                <a:ext cx="223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13.6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5" name="Rectangle 81"/>
              <p:cNvSpPr>
                <a:spLocks noChangeArrowheads="1"/>
              </p:cNvSpPr>
              <p:nvPr/>
            </p:nvSpPr>
            <p:spPr bwMode="auto">
              <a:xfrm>
                <a:off x="2360" y="2184"/>
                <a:ext cx="223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33.1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6" name="Rectangle 82"/>
              <p:cNvSpPr>
                <a:spLocks noChangeArrowheads="1"/>
              </p:cNvSpPr>
              <p:nvPr/>
            </p:nvSpPr>
            <p:spPr bwMode="auto">
              <a:xfrm>
                <a:off x="3227" y="3004"/>
                <a:ext cx="161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5.9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7" name="Rectangle 83"/>
              <p:cNvSpPr>
                <a:spLocks noChangeArrowheads="1"/>
              </p:cNvSpPr>
              <p:nvPr/>
            </p:nvSpPr>
            <p:spPr bwMode="auto">
              <a:xfrm>
                <a:off x="3645" y="2974"/>
                <a:ext cx="161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6.9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8" name="Rectangle 84"/>
              <p:cNvSpPr>
                <a:spLocks noChangeArrowheads="1"/>
              </p:cNvSpPr>
              <p:nvPr/>
            </p:nvSpPr>
            <p:spPr bwMode="auto">
              <a:xfrm>
                <a:off x="4035" y="2802"/>
                <a:ext cx="223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12.6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69" name="Rectangle 85"/>
              <p:cNvSpPr>
                <a:spLocks noChangeArrowheads="1"/>
              </p:cNvSpPr>
              <p:nvPr/>
            </p:nvSpPr>
            <p:spPr bwMode="auto">
              <a:xfrm>
                <a:off x="4453" y="2531"/>
                <a:ext cx="223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21.6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0" name="Rectangle 86"/>
              <p:cNvSpPr>
                <a:spLocks noChangeArrowheads="1"/>
              </p:cNvSpPr>
              <p:nvPr/>
            </p:nvSpPr>
            <p:spPr bwMode="auto">
              <a:xfrm>
                <a:off x="4873" y="1258"/>
                <a:ext cx="223" cy="1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63.8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1" name="Rectangle 105"/>
              <p:cNvSpPr>
                <a:spLocks noChangeArrowheads="1"/>
              </p:cNvSpPr>
              <p:nvPr/>
            </p:nvSpPr>
            <p:spPr bwMode="auto">
              <a:xfrm>
                <a:off x="5255" y="3330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2" name="Rectangle 106"/>
              <p:cNvSpPr>
                <a:spLocks noChangeArrowheads="1"/>
              </p:cNvSpPr>
              <p:nvPr/>
            </p:nvSpPr>
            <p:spPr bwMode="auto">
              <a:xfrm>
                <a:off x="5246" y="3029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3" name="Rectangle 107"/>
              <p:cNvSpPr>
                <a:spLocks noChangeArrowheads="1"/>
              </p:cNvSpPr>
              <p:nvPr/>
            </p:nvSpPr>
            <p:spPr bwMode="auto">
              <a:xfrm>
                <a:off x="5246" y="272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4" name="Rectangle 108"/>
              <p:cNvSpPr>
                <a:spLocks noChangeArrowheads="1"/>
              </p:cNvSpPr>
              <p:nvPr/>
            </p:nvSpPr>
            <p:spPr bwMode="auto">
              <a:xfrm>
                <a:off x="5246" y="2426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5" name="Rectangle 109"/>
              <p:cNvSpPr>
                <a:spLocks noChangeArrowheads="1"/>
              </p:cNvSpPr>
              <p:nvPr/>
            </p:nvSpPr>
            <p:spPr bwMode="auto">
              <a:xfrm>
                <a:off x="5246" y="212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6" name="Rectangle 110"/>
              <p:cNvSpPr>
                <a:spLocks noChangeArrowheads="1"/>
              </p:cNvSpPr>
              <p:nvPr/>
            </p:nvSpPr>
            <p:spPr bwMode="auto">
              <a:xfrm>
                <a:off x="5246" y="1823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7" name="Rectangle 111"/>
              <p:cNvSpPr>
                <a:spLocks noChangeArrowheads="1"/>
              </p:cNvSpPr>
              <p:nvPr/>
            </p:nvSpPr>
            <p:spPr bwMode="auto">
              <a:xfrm>
                <a:off x="5246" y="1521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78" name="Rectangle 112"/>
              <p:cNvSpPr>
                <a:spLocks noChangeArrowheads="1"/>
              </p:cNvSpPr>
              <p:nvPr/>
            </p:nvSpPr>
            <p:spPr bwMode="auto">
              <a:xfrm>
                <a:off x="5246" y="122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711794" name="Text Box 114"/>
              <p:cNvSpPr txBox="1">
                <a:spLocks noChangeArrowheads="1"/>
              </p:cNvSpPr>
              <p:nvPr/>
            </p:nvSpPr>
            <p:spPr bwMode="auto">
              <a:xfrm rot="-5400000">
                <a:off x="4329" y="2247"/>
                <a:ext cx="2441" cy="226"/>
              </a:xfrm>
              <a:prstGeom prst="rect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Ratio 10% Richest to 10% Poorest</a:t>
                </a:r>
                <a:endPara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580" name="Text Box 119"/>
              <p:cNvSpPr txBox="1">
                <a:spLocks noChangeArrowheads="1"/>
              </p:cNvSpPr>
              <p:nvPr/>
            </p:nvSpPr>
            <p:spPr bwMode="auto">
              <a:xfrm>
                <a:off x="1928" y="3935"/>
                <a:ext cx="403" cy="206"/>
              </a:xfrm>
              <a:prstGeom prst="rect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400" b="1">
                    <a:solidFill>
                      <a:schemeClr val="bg1"/>
                    </a:solidFill>
                    <a:effectLst/>
                  </a:rPr>
                  <a:t>3.4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581" name="Text Box 122"/>
              <p:cNvSpPr txBox="1">
                <a:spLocks noChangeArrowheads="1"/>
              </p:cNvSpPr>
              <p:nvPr/>
            </p:nvSpPr>
            <p:spPr bwMode="auto">
              <a:xfrm>
                <a:off x="4814" y="3935"/>
                <a:ext cx="403" cy="206"/>
              </a:xfrm>
              <a:prstGeom prst="rect">
                <a:avLst/>
              </a:prstGeom>
              <a:solidFill>
                <a:srgbClr val="FF0000"/>
              </a:solidFill>
              <a:ln w="222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400" b="1">
                    <a:solidFill>
                      <a:schemeClr val="bg1"/>
                    </a:solidFill>
                    <a:effectLst/>
                  </a:rPr>
                  <a:t>129</a:t>
                </a:r>
                <a:endParaRPr lang="en-US" altLang="en-US" sz="1400" b="1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19550" name="Rectangle 76"/>
            <p:cNvSpPr>
              <a:spLocks noChangeArrowheads="1"/>
            </p:cNvSpPr>
            <p:nvPr/>
          </p:nvSpPr>
          <p:spPr bwMode="auto">
            <a:xfrm>
              <a:off x="7750175" y="2703513"/>
              <a:ext cx="354012" cy="2222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ffectLst/>
                  <a:latin typeface="Arial" panose="020B0604020202020204" pitchFamily="34" charset="0"/>
                </a:rPr>
                <a:t>58.6</a:t>
              </a:r>
              <a:endParaRPr lang="en-US" altLang="en-US" sz="1400" b="1">
                <a:effectLst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40"/>
          <p:cNvGrpSpPr>
            <a:grpSpLocks/>
          </p:cNvGrpSpPr>
          <p:nvPr/>
        </p:nvGrpSpPr>
        <p:grpSpPr bwMode="auto">
          <a:xfrm>
            <a:off x="430213" y="827088"/>
            <a:ext cx="8337550" cy="5724525"/>
            <a:chOff x="293" y="521"/>
            <a:chExt cx="5688" cy="3606"/>
          </a:xfrm>
        </p:grpSpPr>
        <p:grpSp>
          <p:nvGrpSpPr>
            <p:cNvPr id="20511" name="Group 116"/>
            <p:cNvGrpSpPr>
              <a:grpSpLocks/>
            </p:cNvGrpSpPr>
            <p:nvPr/>
          </p:nvGrpSpPr>
          <p:grpSpPr bwMode="auto">
            <a:xfrm>
              <a:off x="293" y="544"/>
              <a:ext cx="5688" cy="3583"/>
              <a:chOff x="0" y="278"/>
              <a:chExt cx="5688" cy="3583"/>
            </a:xfrm>
          </p:grpSpPr>
          <p:grpSp>
            <p:nvGrpSpPr>
              <p:cNvPr id="20518" name="Group 117"/>
              <p:cNvGrpSpPr>
                <a:grpSpLocks/>
              </p:cNvGrpSpPr>
              <p:nvPr/>
            </p:nvGrpSpPr>
            <p:grpSpPr bwMode="auto">
              <a:xfrm>
                <a:off x="0" y="278"/>
                <a:ext cx="5688" cy="3583"/>
                <a:chOff x="0" y="278"/>
                <a:chExt cx="5688" cy="3583"/>
              </a:xfrm>
            </p:grpSpPr>
            <p:grpSp>
              <p:nvGrpSpPr>
                <p:cNvPr id="20537" name="Group 118"/>
                <p:cNvGrpSpPr>
                  <a:grpSpLocks/>
                </p:cNvGrpSpPr>
                <p:nvPr/>
              </p:nvGrpSpPr>
              <p:grpSpPr bwMode="auto">
                <a:xfrm>
                  <a:off x="0" y="278"/>
                  <a:ext cx="5688" cy="3583"/>
                  <a:chOff x="0" y="278"/>
                  <a:chExt cx="5688" cy="3583"/>
                </a:xfrm>
              </p:grpSpPr>
              <p:grpSp>
                <p:nvGrpSpPr>
                  <p:cNvPr id="2054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0" y="278"/>
                    <a:ext cx="5688" cy="3583"/>
                    <a:chOff x="0" y="278"/>
                    <a:chExt cx="5688" cy="3583"/>
                  </a:xfrm>
                </p:grpSpPr>
                <p:grpSp>
                  <p:nvGrpSpPr>
                    <p:cNvPr id="20563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78"/>
                      <a:ext cx="5688" cy="3583"/>
                      <a:chOff x="0" y="278"/>
                      <a:chExt cx="5688" cy="3583"/>
                    </a:xfrm>
                  </p:grpSpPr>
                  <p:sp>
                    <p:nvSpPr>
                      <p:cNvPr id="591993" name="AutoShape 121"/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0" y="278"/>
                        <a:ext cx="5688" cy="358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0566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" y="371"/>
                        <a:ext cx="576" cy="2727"/>
                        <a:chOff x="28" y="371"/>
                        <a:chExt cx="576" cy="2727"/>
                      </a:xfrm>
                    </p:grpSpPr>
                    <p:sp>
                      <p:nvSpPr>
                        <p:cNvPr id="591995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4" y="422"/>
                          <a:ext cx="0" cy="2594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1996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6" y="3016"/>
                          <a:ext cx="65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1997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2692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1998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2367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1999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2043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00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1719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01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1395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02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1070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03" name="Line 1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747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04" name="Line 1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422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05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4" y="3016"/>
                          <a:ext cx="0" cy="32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0578" name="Rectangl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" y="2964"/>
                          <a:ext cx="67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79" name="Rectangle 1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2639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0" name="Rectangle 1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2316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1" name="Rectangle 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1991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2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1668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3" name="Rectangl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1343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4" name="Rectangl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1019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12000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5" name="Rectangl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696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14000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6" name="Rectangl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371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16000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87" name="Rectangl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-614" y="1620"/>
                          <a:ext cx="1472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8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GDP per Capita (US$)</a:t>
                          </a:r>
                          <a:endParaRPr lang="en-GB" altLang="en-US" sz="1800" b="1">
                            <a:effectLst/>
                          </a:endParaRPr>
                        </a:p>
                      </p:txBody>
                    </p:sp>
                    <p:sp>
                      <p:nvSpPr>
                        <p:cNvPr id="592016" name="Line 1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72" y="3016"/>
                          <a:ext cx="0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17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2692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18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2367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19" name="Line 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2043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20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1719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21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1395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22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1070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23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747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24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2" y="422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025" name="Lin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4" y="3022"/>
                          <a:ext cx="0" cy="23"/>
                        </a:xfrm>
                        <a:prstGeom prst="line">
                          <a:avLst/>
                        </a:prstGeom>
                        <a:noFill/>
                        <a:ln w="1588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0598" name="Rectangle 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" y="2964"/>
                          <a:ext cx="67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599" name="Rectangle 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2639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0" name="Rectangle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2316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1" name="Rectangl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1991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2" name="Rectangle 1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" y="1668"/>
                          <a:ext cx="269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3" name="Rectangle 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1343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4" name="Rectangle 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1019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12000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5" name="Rectangle 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696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14000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  <p:sp>
                      <p:nvSpPr>
                        <p:cNvPr id="20606" name="Rectangle 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" y="371"/>
                          <a:ext cx="336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 marL="742950" indent="-28575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 marL="11430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 marL="16002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 marL="2057400" indent="-228600" eaLnBrk="0" hangingPunct="0"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GB" altLang="en-US" sz="14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16000</a:t>
                          </a:r>
                          <a:endParaRPr lang="en-GB" altLang="en-US">
                            <a:effectLst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9203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" y="422"/>
                      <a:ext cx="4567" cy="2594"/>
                    </a:xfrm>
                    <a:prstGeom prst="rect">
                      <a:avLst/>
                    </a:prstGeom>
                    <a:noFill/>
                    <a:ln w="23813" cap="rnd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46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5171" y="368"/>
                    <a:ext cx="192" cy="2670"/>
                    <a:chOff x="5340" y="391"/>
                    <a:chExt cx="192" cy="2670"/>
                  </a:xfrm>
                </p:grpSpPr>
                <p:grpSp>
                  <p:nvGrpSpPr>
                    <p:cNvPr id="20547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0" y="449"/>
                      <a:ext cx="22" cy="2612"/>
                      <a:chOff x="5340" y="449"/>
                      <a:chExt cx="22" cy="2612"/>
                    </a:xfrm>
                  </p:grpSpPr>
                  <p:sp>
                    <p:nvSpPr>
                      <p:cNvPr id="592038" name="Line 1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0" y="449"/>
                        <a:ext cx="1" cy="25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39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3041"/>
                        <a:ext cx="21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0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2609"/>
                        <a:ext cx="21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1" name="Line 16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2177"/>
                        <a:ext cx="21" cy="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2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1745"/>
                        <a:ext cx="21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3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1313"/>
                        <a:ext cx="21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4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881"/>
                        <a:ext cx="21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5" name="Line 1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41" y="449"/>
                        <a:ext cx="21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046" name="Line 1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340" y="3041"/>
                        <a:ext cx="1" cy="2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20548" name="Rectangle 17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397" y="2546"/>
                      <a:ext cx="135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altLang="en-US" sz="1400" b="1">
                        <a:effectLst/>
                      </a:endParaRPr>
                    </a:p>
                  </p:txBody>
                </p:sp>
                <p:sp>
                  <p:nvSpPr>
                    <p:cNvPr id="20549" name="Rectangle 17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397" y="2115"/>
                      <a:ext cx="135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altLang="en-US" sz="1400" b="1">
                        <a:effectLst/>
                      </a:endParaRPr>
                    </a:p>
                  </p:txBody>
                </p:sp>
                <p:sp>
                  <p:nvSpPr>
                    <p:cNvPr id="20550" name="Rectangle 17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397" y="1684"/>
                      <a:ext cx="135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altLang="en-US" sz="1400" b="1">
                        <a:effectLst/>
                      </a:endParaRPr>
                    </a:p>
                  </p:txBody>
                </p:sp>
                <p:sp>
                  <p:nvSpPr>
                    <p:cNvPr id="20551" name="Rectangle 17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397" y="1255"/>
                      <a:ext cx="135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altLang="en-US" sz="1400" b="1">
                        <a:effectLst/>
                      </a:endParaRPr>
                    </a:p>
                  </p:txBody>
                </p:sp>
                <p:sp>
                  <p:nvSpPr>
                    <p:cNvPr id="20552" name="Rectangle 17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397" y="824"/>
                      <a:ext cx="135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 altLang="en-US" sz="1400" b="1">
                        <a:effectLst/>
                      </a:endParaRPr>
                    </a:p>
                  </p:txBody>
                </p:sp>
                <p:sp>
                  <p:nvSpPr>
                    <p:cNvPr id="20553" name="Rectangle 18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397" y="391"/>
                      <a:ext cx="135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en-US" altLang="en-US" sz="1400" b="1">
                        <a:effectLst/>
                      </a:endParaRPr>
                    </a:p>
                  </p:txBody>
                </p:sp>
              </p:grpSp>
            </p:grpSp>
            <p:sp>
              <p:nvSpPr>
                <p:cNvPr id="592053" name="Line 181"/>
                <p:cNvSpPr>
                  <a:spLocks noChangeShapeType="1"/>
                </p:cNvSpPr>
                <p:nvPr/>
              </p:nvSpPr>
              <p:spPr bwMode="auto">
                <a:xfrm>
                  <a:off x="604" y="2692"/>
                  <a:ext cx="456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2054" name="Line 182"/>
                <p:cNvSpPr>
                  <a:spLocks noChangeShapeType="1"/>
                </p:cNvSpPr>
                <p:nvPr/>
              </p:nvSpPr>
              <p:spPr bwMode="auto">
                <a:xfrm>
                  <a:off x="604" y="2367"/>
                  <a:ext cx="454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2055" name="Line 183"/>
                <p:cNvSpPr>
                  <a:spLocks noChangeShapeType="1"/>
                </p:cNvSpPr>
                <p:nvPr/>
              </p:nvSpPr>
              <p:spPr bwMode="auto">
                <a:xfrm>
                  <a:off x="604" y="2043"/>
                  <a:ext cx="454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2056" name="Line 184"/>
                <p:cNvSpPr>
                  <a:spLocks noChangeShapeType="1"/>
                </p:cNvSpPr>
                <p:nvPr/>
              </p:nvSpPr>
              <p:spPr bwMode="auto">
                <a:xfrm>
                  <a:off x="604" y="1719"/>
                  <a:ext cx="456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2057" name="Line 185"/>
                <p:cNvSpPr>
                  <a:spLocks noChangeShapeType="1"/>
                </p:cNvSpPr>
                <p:nvPr/>
              </p:nvSpPr>
              <p:spPr bwMode="auto">
                <a:xfrm>
                  <a:off x="604" y="1395"/>
                  <a:ext cx="456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2058" name="Line 186"/>
                <p:cNvSpPr>
                  <a:spLocks noChangeShapeType="1"/>
                </p:cNvSpPr>
                <p:nvPr/>
              </p:nvSpPr>
              <p:spPr bwMode="auto">
                <a:xfrm>
                  <a:off x="604" y="1070"/>
                  <a:ext cx="454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2059" name="Line 187"/>
                <p:cNvSpPr>
                  <a:spLocks noChangeShapeType="1"/>
                </p:cNvSpPr>
                <p:nvPr/>
              </p:nvSpPr>
              <p:spPr bwMode="auto">
                <a:xfrm>
                  <a:off x="604" y="747"/>
                  <a:ext cx="456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592060" name="Line 188"/>
              <p:cNvSpPr>
                <a:spLocks noChangeShapeType="1"/>
              </p:cNvSpPr>
              <p:nvPr/>
            </p:nvSpPr>
            <p:spPr bwMode="auto">
              <a:xfrm flipV="1">
                <a:off x="1871" y="3016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61" name="Line 189"/>
              <p:cNvSpPr>
                <a:spLocks noChangeShapeType="1"/>
              </p:cNvSpPr>
              <p:nvPr/>
            </p:nvSpPr>
            <p:spPr bwMode="auto">
              <a:xfrm flipV="1">
                <a:off x="3137" y="3016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62" name="Line 190"/>
              <p:cNvSpPr>
                <a:spLocks noChangeShapeType="1"/>
              </p:cNvSpPr>
              <p:nvPr/>
            </p:nvSpPr>
            <p:spPr bwMode="auto">
              <a:xfrm flipV="1">
                <a:off x="4405" y="3016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63" name="Line 191"/>
              <p:cNvSpPr>
                <a:spLocks noChangeShapeType="1"/>
              </p:cNvSpPr>
              <p:nvPr/>
            </p:nvSpPr>
            <p:spPr bwMode="auto">
              <a:xfrm flipH="1" flipV="1">
                <a:off x="1197" y="2925"/>
                <a:ext cx="40" cy="3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64" name="Line 192"/>
              <p:cNvSpPr>
                <a:spLocks noChangeShapeType="1"/>
              </p:cNvSpPr>
              <p:nvPr/>
            </p:nvSpPr>
            <p:spPr bwMode="auto">
              <a:xfrm flipV="1">
                <a:off x="1237" y="2925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24" name="Rectangle 193"/>
              <p:cNvSpPr>
                <a:spLocks noChangeArrowheads="1"/>
              </p:cNvSpPr>
              <p:nvPr/>
            </p:nvSpPr>
            <p:spPr bwMode="auto">
              <a:xfrm>
                <a:off x="1114" y="3114"/>
                <a:ext cx="2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1970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20525" name="Rectangle 194"/>
              <p:cNvSpPr>
                <a:spLocks noChangeArrowheads="1"/>
              </p:cNvSpPr>
              <p:nvPr/>
            </p:nvSpPr>
            <p:spPr bwMode="auto">
              <a:xfrm>
                <a:off x="2380" y="3114"/>
                <a:ext cx="2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1980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20526" name="Rectangle 195"/>
              <p:cNvSpPr>
                <a:spLocks noChangeArrowheads="1"/>
              </p:cNvSpPr>
              <p:nvPr/>
            </p:nvSpPr>
            <p:spPr bwMode="auto">
              <a:xfrm>
                <a:off x="3647" y="3114"/>
                <a:ext cx="2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1990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20527" name="Rectangle 196"/>
              <p:cNvSpPr>
                <a:spLocks noChangeArrowheads="1"/>
              </p:cNvSpPr>
              <p:nvPr/>
            </p:nvSpPr>
            <p:spPr bwMode="auto">
              <a:xfrm>
                <a:off x="4913" y="3114"/>
                <a:ext cx="2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592069" name="Line 197"/>
              <p:cNvSpPr>
                <a:spLocks noChangeShapeType="1"/>
              </p:cNvSpPr>
              <p:nvPr/>
            </p:nvSpPr>
            <p:spPr bwMode="auto">
              <a:xfrm flipV="1">
                <a:off x="1871" y="3016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70" name="Line 198"/>
              <p:cNvSpPr>
                <a:spLocks noChangeShapeType="1"/>
              </p:cNvSpPr>
              <p:nvPr/>
            </p:nvSpPr>
            <p:spPr bwMode="auto">
              <a:xfrm flipV="1">
                <a:off x="3137" y="3016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71" name="Line 199"/>
              <p:cNvSpPr>
                <a:spLocks noChangeShapeType="1"/>
              </p:cNvSpPr>
              <p:nvPr/>
            </p:nvSpPr>
            <p:spPr bwMode="auto">
              <a:xfrm flipV="1">
                <a:off x="4405" y="3016"/>
                <a:ext cx="0" cy="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72" name="Line 200"/>
              <p:cNvSpPr>
                <a:spLocks noChangeShapeType="1"/>
              </p:cNvSpPr>
              <p:nvPr/>
            </p:nvSpPr>
            <p:spPr bwMode="auto">
              <a:xfrm flipH="1" flipV="1">
                <a:off x="1197" y="2925"/>
                <a:ext cx="40" cy="3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073" name="Line 201"/>
              <p:cNvSpPr>
                <a:spLocks noChangeShapeType="1"/>
              </p:cNvSpPr>
              <p:nvPr/>
            </p:nvSpPr>
            <p:spPr bwMode="auto">
              <a:xfrm flipV="1">
                <a:off x="1237" y="2925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33" name="Rectangle 202"/>
              <p:cNvSpPr>
                <a:spLocks noChangeArrowheads="1"/>
              </p:cNvSpPr>
              <p:nvPr/>
            </p:nvSpPr>
            <p:spPr bwMode="auto">
              <a:xfrm>
                <a:off x="1114" y="3114"/>
                <a:ext cx="2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1970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20534" name="Rectangle 203"/>
              <p:cNvSpPr>
                <a:spLocks noChangeArrowheads="1"/>
              </p:cNvSpPr>
              <p:nvPr/>
            </p:nvSpPr>
            <p:spPr bwMode="auto">
              <a:xfrm>
                <a:off x="2380" y="3114"/>
                <a:ext cx="2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1980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20535" name="Rectangle 204"/>
              <p:cNvSpPr>
                <a:spLocks noChangeArrowheads="1"/>
              </p:cNvSpPr>
              <p:nvPr/>
            </p:nvSpPr>
            <p:spPr bwMode="auto">
              <a:xfrm>
                <a:off x="3647" y="3114"/>
                <a:ext cx="2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1990</a:t>
                </a:r>
                <a:endParaRPr lang="en-GB" altLang="en-US">
                  <a:effectLst/>
                </a:endParaRPr>
              </a:p>
            </p:txBody>
          </p:sp>
          <p:sp>
            <p:nvSpPr>
              <p:cNvPr id="20536" name="Rectangle 205"/>
              <p:cNvSpPr>
                <a:spLocks noChangeArrowheads="1"/>
              </p:cNvSpPr>
              <p:nvPr/>
            </p:nvSpPr>
            <p:spPr bwMode="auto">
              <a:xfrm>
                <a:off x="4913" y="3114"/>
                <a:ext cx="2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GB" altLang="en-US" sz="14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lang="en-GB" altLang="en-US">
                  <a:effectLst/>
                </a:endParaRPr>
              </a:p>
            </p:txBody>
          </p:sp>
        </p:grpSp>
        <p:sp>
          <p:nvSpPr>
            <p:cNvPr id="20512" name="Rectangle 206"/>
            <p:cNvSpPr>
              <a:spLocks noChangeArrowheads="1"/>
            </p:cNvSpPr>
            <p:nvPr/>
          </p:nvSpPr>
          <p:spPr bwMode="auto">
            <a:xfrm>
              <a:off x="1744" y="521"/>
              <a:ext cx="28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200" b="1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Source: ITU World Telecommunication Indicators 2004</a:t>
              </a:r>
              <a:r>
                <a:rPr lang="en-US" altLang="en-US" sz="1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0513" name="Group 232"/>
            <p:cNvGrpSpPr>
              <a:grpSpLocks/>
            </p:cNvGrpSpPr>
            <p:nvPr/>
          </p:nvGrpSpPr>
          <p:grpSpPr bwMode="auto">
            <a:xfrm>
              <a:off x="406" y="816"/>
              <a:ext cx="0" cy="2336"/>
              <a:chOff x="113" y="550"/>
              <a:chExt cx="0" cy="2336"/>
            </a:xfrm>
          </p:grpSpPr>
          <p:sp>
            <p:nvSpPr>
              <p:cNvPr id="592105" name="Line 233"/>
              <p:cNvSpPr>
                <a:spLocks noChangeShapeType="1"/>
              </p:cNvSpPr>
              <p:nvPr/>
            </p:nvSpPr>
            <p:spPr bwMode="auto">
              <a:xfrm>
                <a:off x="-2147483648" y="550"/>
                <a:ext cx="0" cy="363"/>
              </a:xfrm>
              <a:prstGeom prst="line">
                <a:avLst/>
              </a:prstGeom>
              <a:noFill/>
              <a:ln w="57150">
                <a:solidFill>
                  <a:srgbClr val="1C1C1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106" name="Line 234"/>
              <p:cNvSpPr>
                <a:spLocks noChangeShapeType="1"/>
              </p:cNvSpPr>
              <p:nvPr/>
            </p:nvSpPr>
            <p:spPr bwMode="auto">
              <a:xfrm>
                <a:off x="-2147483648" y="2523"/>
                <a:ext cx="0" cy="363"/>
              </a:xfrm>
              <a:prstGeom prst="line">
                <a:avLst/>
              </a:prstGeom>
              <a:noFill/>
              <a:ln w="57150">
                <a:solidFill>
                  <a:srgbClr val="1C1C1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92107" name="Line 235"/>
            <p:cNvSpPr>
              <a:spLocks noChangeShapeType="1"/>
            </p:cNvSpPr>
            <p:nvPr/>
          </p:nvSpPr>
          <p:spPr bwMode="auto">
            <a:xfrm>
              <a:off x="5781" y="770"/>
              <a:ext cx="0" cy="363"/>
            </a:xfrm>
            <a:prstGeom prst="line">
              <a:avLst/>
            </a:prstGeom>
            <a:noFill/>
            <a:ln w="57150">
              <a:solidFill>
                <a:srgbClr val="1C1C1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2108" name="Line 236"/>
            <p:cNvSpPr>
              <a:spLocks noChangeShapeType="1"/>
            </p:cNvSpPr>
            <p:nvPr/>
          </p:nvSpPr>
          <p:spPr bwMode="auto">
            <a:xfrm>
              <a:off x="5781" y="2834"/>
              <a:ext cx="0" cy="477"/>
            </a:xfrm>
            <a:prstGeom prst="line">
              <a:avLst/>
            </a:prstGeom>
            <a:noFill/>
            <a:ln w="57150">
              <a:solidFill>
                <a:srgbClr val="1C1C1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207"/>
          <p:cNvGrpSpPr>
            <a:grpSpLocks/>
          </p:cNvGrpSpPr>
          <p:nvPr/>
        </p:nvGrpSpPr>
        <p:grpSpPr bwMode="auto">
          <a:xfrm>
            <a:off x="2357438" y="5975350"/>
            <a:ext cx="1685925" cy="428625"/>
            <a:chOff x="2767" y="3498"/>
            <a:chExt cx="1150" cy="270"/>
          </a:xfrm>
        </p:grpSpPr>
        <p:sp>
          <p:nvSpPr>
            <p:cNvPr id="592080" name="Rectangle 208"/>
            <p:cNvSpPr>
              <a:spLocks noChangeArrowheads="1"/>
            </p:cNvSpPr>
            <p:nvPr/>
          </p:nvSpPr>
          <p:spPr bwMode="auto">
            <a:xfrm>
              <a:off x="3198" y="3566"/>
              <a:ext cx="71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GB" sz="1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South Korea</a:t>
              </a:r>
              <a:endParaRPr lang="en-GB" sz="140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0510" name="Picture 209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3498"/>
              <a:ext cx="38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10"/>
          <p:cNvGrpSpPr>
            <a:grpSpLocks/>
          </p:cNvGrpSpPr>
          <p:nvPr/>
        </p:nvGrpSpPr>
        <p:grpSpPr bwMode="auto">
          <a:xfrm>
            <a:off x="4318000" y="5975350"/>
            <a:ext cx="1643063" cy="409575"/>
            <a:chOff x="1292" y="3498"/>
            <a:chExt cx="1120" cy="258"/>
          </a:xfrm>
        </p:grpSpPr>
        <p:sp>
          <p:nvSpPr>
            <p:cNvPr id="592083" name="Rectangle 211"/>
            <p:cNvSpPr>
              <a:spLocks noChangeArrowheads="1"/>
            </p:cNvSpPr>
            <p:nvPr/>
          </p:nvSpPr>
          <p:spPr bwMode="auto">
            <a:xfrm>
              <a:off x="1693" y="3566"/>
              <a:ext cx="71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GB" sz="1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South Africa</a:t>
              </a:r>
              <a:endParaRPr lang="en-GB" sz="1400" b="1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0508" name="Picture 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498"/>
              <a:ext cx="38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13"/>
          <p:cNvGrpSpPr>
            <a:grpSpLocks/>
          </p:cNvGrpSpPr>
          <p:nvPr/>
        </p:nvGrpSpPr>
        <p:grpSpPr bwMode="auto">
          <a:xfrm>
            <a:off x="6878638" y="6011863"/>
            <a:ext cx="1423987" cy="409575"/>
            <a:chOff x="4400" y="3521"/>
            <a:chExt cx="971" cy="258"/>
          </a:xfrm>
        </p:grpSpPr>
        <p:sp>
          <p:nvSpPr>
            <p:cNvPr id="592086" name="Rectangle 214"/>
            <p:cNvSpPr>
              <a:spLocks noChangeArrowheads="1"/>
            </p:cNvSpPr>
            <p:nvPr/>
          </p:nvSpPr>
          <p:spPr bwMode="auto">
            <a:xfrm>
              <a:off x="4820" y="3568"/>
              <a:ext cx="5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GB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Colombia</a:t>
              </a:r>
              <a:endParaRPr lang="en-GB" sz="1400">
                <a:effectLst>
                  <a:outerShdw blurRad="38100" dist="38100" dir="2700000" algn="tl">
                    <a:srgbClr val="010199"/>
                  </a:outerShdw>
                </a:effectLst>
              </a:endParaRPr>
            </a:p>
          </p:txBody>
        </p:sp>
        <p:pic>
          <p:nvPicPr>
            <p:cNvPr id="20506" name="Picture 2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3521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16"/>
          <p:cNvGrpSpPr>
            <a:grpSpLocks/>
          </p:cNvGrpSpPr>
          <p:nvPr/>
        </p:nvGrpSpPr>
        <p:grpSpPr bwMode="auto">
          <a:xfrm>
            <a:off x="893763" y="5975350"/>
            <a:ext cx="1206500" cy="407988"/>
            <a:chOff x="317" y="3498"/>
            <a:chExt cx="823" cy="257"/>
          </a:xfrm>
        </p:grpSpPr>
        <p:sp>
          <p:nvSpPr>
            <p:cNvPr id="592089" name="Rectangle 217"/>
            <p:cNvSpPr>
              <a:spLocks noChangeArrowheads="1"/>
            </p:cNvSpPr>
            <p:nvPr/>
          </p:nvSpPr>
          <p:spPr bwMode="auto">
            <a:xfrm>
              <a:off x="763" y="3543"/>
              <a:ext cx="3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Spain</a:t>
              </a:r>
              <a:endParaRPr lang="en-GB" sz="1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0504" name="Picture 2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3498"/>
              <a:ext cx="38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19"/>
          <p:cNvGrpSpPr>
            <a:grpSpLocks/>
          </p:cNvGrpSpPr>
          <p:nvPr/>
        </p:nvGrpSpPr>
        <p:grpSpPr bwMode="auto">
          <a:xfrm>
            <a:off x="2257425" y="4391025"/>
            <a:ext cx="5572125" cy="612775"/>
            <a:chOff x="1236" y="2504"/>
            <a:chExt cx="3801" cy="386"/>
          </a:xfrm>
        </p:grpSpPr>
        <p:sp>
          <p:nvSpPr>
            <p:cNvPr id="592092" name="Freeform 220"/>
            <p:cNvSpPr>
              <a:spLocks/>
            </p:cNvSpPr>
            <p:nvPr/>
          </p:nvSpPr>
          <p:spPr bwMode="auto">
            <a:xfrm>
              <a:off x="1237" y="2504"/>
              <a:ext cx="3800" cy="386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267" y="86"/>
                </a:cxn>
                <a:cxn ang="0">
                  <a:pos x="2534" y="0"/>
                </a:cxn>
                <a:cxn ang="0">
                  <a:pos x="3800" y="37"/>
                </a:cxn>
              </a:cxnLst>
              <a:rect l="0" t="0" r="r" b="b"/>
              <a:pathLst>
                <a:path w="3800" h="386">
                  <a:moveTo>
                    <a:pt x="0" y="386"/>
                  </a:moveTo>
                  <a:lnTo>
                    <a:pt x="1267" y="86"/>
                  </a:lnTo>
                  <a:lnTo>
                    <a:pt x="2534" y="0"/>
                  </a:lnTo>
                  <a:lnTo>
                    <a:pt x="3800" y="37"/>
                  </a:lnTo>
                </a:path>
              </a:pathLst>
            </a:custGeom>
            <a:noFill/>
            <a:ln w="36513" cap="flat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2093" name="Freeform 221"/>
            <p:cNvSpPr>
              <a:spLocks/>
            </p:cNvSpPr>
            <p:nvPr/>
          </p:nvSpPr>
          <p:spPr bwMode="auto">
            <a:xfrm>
              <a:off x="1236" y="2571"/>
              <a:ext cx="3776" cy="315"/>
            </a:xfrm>
            <a:custGeom>
              <a:avLst/>
              <a:gdLst/>
              <a:ahLst/>
              <a:cxnLst>
                <a:cxn ang="0">
                  <a:pos x="0" y="401"/>
                </a:cxn>
                <a:cxn ang="0">
                  <a:pos x="1436" y="324"/>
                </a:cxn>
                <a:cxn ang="0">
                  <a:pos x="2872" y="115"/>
                </a:cxn>
                <a:cxn ang="0">
                  <a:pos x="4308" y="0"/>
                </a:cxn>
              </a:cxnLst>
              <a:rect l="0" t="0" r="r" b="b"/>
              <a:pathLst>
                <a:path w="4308" h="401">
                  <a:moveTo>
                    <a:pt x="0" y="401"/>
                  </a:moveTo>
                  <a:lnTo>
                    <a:pt x="1436" y="324"/>
                  </a:lnTo>
                  <a:lnTo>
                    <a:pt x="2872" y="115"/>
                  </a:lnTo>
                  <a:lnTo>
                    <a:pt x="4308" y="0"/>
                  </a:lnTo>
                </a:path>
              </a:pathLst>
            </a:custGeom>
            <a:noFill/>
            <a:ln w="57150" cap="flat" cmpd="sng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222"/>
          <p:cNvGrpSpPr>
            <a:grpSpLocks/>
          </p:cNvGrpSpPr>
          <p:nvPr/>
        </p:nvGrpSpPr>
        <p:grpSpPr bwMode="auto">
          <a:xfrm>
            <a:off x="2241550" y="4117975"/>
            <a:ext cx="5572125" cy="1004888"/>
            <a:chOff x="1236" y="2328"/>
            <a:chExt cx="3801" cy="633"/>
          </a:xfrm>
        </p:grpSpPr>
        <p:sp>
          <p:nvSpPr>
            <p:cNvPr id="592095" name="Freeform 223"/>
            <p:cNvSpPr>
              <a:spLocks/>
            </p:cNvSpPr>
            <p:nvPr/>
          </p:nvSpPr>
          <p:spPr bwMode="auto">
            <a:xfrm>
              <a:off x="1237" y="2697"/>
              <a:ext cx="3800" cy="264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1267" y="115"/>
                </a:cxn>
                <a:cxn ang="0">
                  <a:pos x="2534" y="132"/>
                </a:cxn>
                <a:cxn ang="0">
                  <a:pos x="3800" y="0"/>
                </a:cxn>
              </a:cxnLst>
              <a:rect l="0" t="0" r="r" b="b"/>
              <a:pathLst>
                <a:path w="3800" h="264">
                  <a:moveTo>
                    <a:pt x="0" y="264"/>
                  </a:moveTo>
                  <a:lnTo>
                    <a:pt x="1267" y="115"/>
                  </a:lnTo>
                  <a:lnTo>
                    <a:pt x="2534" y="132"/>
                  </a:lnTo>
                  <a:lnTo>
                    <a:pt x="3800" y="0"/>
                  </a:lnTo>
                </a:path>
              </a:pathLst>
            </a:custGeom>
            <a:noFill/>
            <a:ln w="365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2096" name="Freeform 224"/>
            <p:cNvSpPr>
              <a:spLocks/>
            </p:cNvSpPr>
            <p:nvPr/>
          </p:nvSpPr>
          <p:spPr bwMode="auto">
            <a:xfrm>
              <a:off x="1236" y="2328"/>
              <a:ext cx="3776" cy="615"/>
            </a:xfrm>
            <a:custGeom>
              <a:avLst/>
              <a:gdLst/>
              <a:ahLst/>
              <a:cxnLst>
                <a:cxn ang="0">
                  <a:pos x="0" y="780"/>
                </a:cxn>
                <a:cxn ang="0">
                  <a:pos x="1436" y="709"/>
                </a:cxn>
                <a:cxn ang="0">
                  <a:pos x="2872" y="555"/>
                </a:cxn>
                <a:cxn ang="0">
                  <a:pos x="4308" y="0"/>
                </a:cxn>
              </a:cxnLst>
              <a:rect l="0" t="0" r="r" b="b"/>
              <a:pathLst>
                <a:path w="4308" h="780">
                  <a:moveTo>
                    <a:pt x="0" y="780"/>
                  </a:moveTo>
                  <a:lnTo>
                    <a:pt x="1436" y="709"/>
                  </a:lnTo>
                  <a:lnTo>
                    <a:pt x="2872" y="555"/>
                  </a:lnTo>
                  <a:lnTo>
                    <a:pt x="4308" y="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225"/>
          <p:cNvGrpSpPr>
            <a:grpSpLocks/>
          </p:cNvGrpSpPr>
          <p:nvPr/>
        </p:nvGrpSpPr>
        <p:grpSpPr bwMode="auto">
          <a:xfrm>
            <a:off x="2241550" y="1722438"/>
            <a:ext cx="5586413" cy="3281362"/>
            <a:chOff x="1236" y="777"/>
            <a:chExt cx="3811" cy="2067"/>
          </a:xfrm>
        </p:grpSpPr>
        <p:sp>
          <p:nvSpPr>
            <p:cNvPr id="592098" name="Freeform 226"/>
            <p:cNvSpPr>
              <a:spLocks/>
            </p:cNvSpPr>
            <p:nvPr/>
          </p:nvSpPr>
          <p:spPr bwMode="auto">
            <a:xfrm>
              <a:off x="1236" y="1222"/>
              <a:ext cx="3776" cy="1478"/>
            </a:xfrm>
            <a:custGeom>
              <a:avLst/>
              <a:gdLst/>
              <a:ahLst/>
              <a:cxnLst>
                <a:cxn ang="0">
                  <a:pos x="0" y="1879"/>
                </a:cxn>
                <a:cxn ang="0">
                  <a:pos x="1436" y="1280"/>
                </a:cxn>
                <a:cxn ang="0">
                  <a:pos x="2872" y="605"/>
                </a:cxn>
                <a:cxn ang="0">
                  <a:pos x="4308" y="0"/>
                </a:cxn>
              </a:cxnLst>
              <a:rect l="0" t="0" r="r" b="b"/>
              <a:pathLst>
                <a:path w="4308" h="1879">
                  <a:moveTo>
                    <a:pt x="0" y="1879"/>
                  </a:moveTo>
                  <a:lnTo>
                    <a:pt x="1436" y="1280"/>
                  </a:lnTo>
                  <a:lnTo>
                    <a:pt x="2872" y="605"/>
                  </a:lnTo>
                  <a:lnTo>
                    <a:pt x="4308" y="0"/>
                  </a:lnTo>
                </a:path>
              </a:pathLst>
            </a:custGeom>
            <a:noFill/>
            <a:ln w="57150" cap="flat" cmpd="sng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2099" name="Freeform 227"/>
            <p:cNvSpPr>
              <a:spLocks/>
            </p:cNvSpPr>
            <p:nvPr/>
          </p:nvSpPr>
          <p:spPr bwMode="auto">
            <a:xfrm>
              <a:off x="1247" y="777"/>
              <a:ext cx="3800" cy="2067"/>
            </a:xfrm>
            <a:custGeom>
              <a:avLst/>
              <a:gdLst/>
              <a:ahLst/>
              <a:cxnLst>
                <a:cxn ang="0">
                  <a:pos x="0" y="2067"/>
                </a:cxn>
                <a:cxn ang="0">
                  <a:pos x="1267" y="1330"/>
                </a:cxn>
                <a:cxn ang="0">
                  <a:pos x="2534" y="248"/>
                </a:cxn>
                <a:cxn ang="0">
                  <a:pos x="3800" y="0"/>
                </a:cxn>
              </a:cxnLst>
              <a:rect l="0" t="0" r="r" b="b"/>
              <a:pathLst>
                <a:path w="3800" h="2067">
                  <a:moveTo>
                    <a:pt x="0" y="2067"/>
                  </a:moveTo>
                  <a:lnTo>
                    <a:pt x="1267" y="1330"/>
                  </a:lnTo>
                  <a:lnTo>
                    <a:pt x="2534" y="248"/>
                  </a:lnTo>
                  <a:lnTo>
                    <a:pt x="3800" y="0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228"/>
          <p:cNvGrpSpPr>
            <a:grpSpLocks/>
          </p:cNvGrpSpPr>
          <p:nvPr/>
        </p:nvGrpSpPr>
        <p:grpSpPr bwMode="auto">
          <a:xfrm>
            <a:off x="2255838" y="2024063"/>
            <a:ext cx="5572125" cy="3171825"/>
            <a:chOff x="1246" y="1009"/>
            <a:chExt cx="3801" cy="1998"/>
          </a:xfrm>
        </p:grpSpPr>
        <p:sp>
          <p:nvSpPr>
            <p:cNvPr id="592101" name="Freeform 229"/>
            <p:cNvSpPr>
              <a:spLocks/>
            </p:cNvSpPr>
            <p:nvPr/>
          </p:nvSpPr>
          <p:spPr bwMode="auto">
            <a:xfrm>
              <a:off x="1247" y="1207"/>
              <a:ext cx="3800" cy="1759"/>
            </a:xfrm>
            <a:custGeom>
              <a:avLst/>
              <a:gdLst/>
              <a:ahLst/>
              <a:cxnLst>
                <a:cxn ang="0">
                  <a:pos x="0" y="1759"/>
                </a:cxn>
                <a:cxn ang="0">
                  <a:pos x="1267" y="1538"/>
                </a:cxn>
                <a:cxn ang="0">
                  <a:pos x="2534" y="857"/>
                </a:cxn>
                <a:cxn ang="0">
                  <a:pos x="3800" y="0"/>
                </a:cxn>
              </a:cxnLst>
              <a:rect l="0" t="0" r="r" b="b"/>
              <a:pathLst>
                <a:path w="3800" h="1759">
                  <a:moveTo>
                    <a:pt x="0" y="1759"/>
                  </a:moveTo>
                  <a:lnTo>
                    <a:pt x="1267" y="1538"/>
                  </a:lnTo>
                  <a:lnTo>
                    <a:pt x="2534" y="857"/>
                  </a:lnTo>
                  <a:lnTo>
                    <a:pt x="3800" y="0"/>
                  </a:lnTo>
                </a:path>
              </a:pathLst>
            </a:custGeom>
            <a:noFill/>
            <a:ln w="36513" cap="flat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2102" name="Freeform 230"/>
            <p:cNvSpPr>
              <a:spLocks/>
            </p:cNvSpPr>
            <p:nvPr/>
          </p:nvSpPr>
          <p:spPr bwMode="auto">
            <a:xfrm>
              <a:off x="1246" y="1009"/>
              <a:ext cx="3776" cy="1998"/>
            </a:xfrm>
            <a:custGeom>
              <a:avLst/>
              <a:gdLst/>
              <a:ahLst/>
              <a:cxnLst>
                <a:cxn ang="0">
                  <a:pos x="0" y="2539"/>
                </a:cxn>
                <a:cxn ang="0">
                  <a:pos x="1436" y="2231"/>
                </a:cxn>
                <a:cxn ang="0">
                  <a:pos x="2872" y="940"/>
                </a:cxn>
                <a:cxn ang="0">
                  <a:pos x="4308" y="0"/>
                </a:cxn>
              </a:cxnLst>
              <a:rect l="0" t="0" r="r" b="b"/>
              <a:pathLst>
                <a:path w="4308" h="2539">
                  <a:moveTo>
                    <a:pt x="0" y="2539"/>
                  </a:moveTo>
                  <a:lnTo>
                    <a:pt x="1436" y="2231"/>
                  </a:lnTo>
                  <a:lnTo>
                    <a:pt x="2872" y="940"/>
                  </a:lnTo>
                  <a:lnTo>
                    <a:pt x="4308" y="0"/>
                  </a:ln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91" name="Rectangle 231"/>
          <p:cNvSpPr>
            <a:spLocks noChangeArrowheads="1"/>
          </p:cNvSpPr>
          <p:nvPr/>
        </p:nvSpPr>
        <p:spPr bwMode="auto">
          <a:xfrm rot="-5400000">
            <a:off x="7220744" y="3061494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GB" alt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Telephone Density ( %)</a:t>
            </a:r>
            <a:endParaRPr lang="en-GB" altLang="en-US" sz="1800" b="1">
              <a:effectLst/>
            </a:endParaRPr>
          </a:p>
        </p:txBody>
      </p:sp>
      <p:sp>
        <p:nvSpPr>
          <p:cNvPr id="20492" name="Text Box 237"/>
          <p:cNvSpPr txBox="1">
            <a:spLocks noChangeArrowheads="1"/>
          </p:cNvSpPr>
          <p:nvPr/>
        </p:nvSpPr>
        <p:spPr bwMode="auto">
          <a:xfrm>
            <a:off x="1360488" y="1187450"/>
            <a:ext cx="422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>
              <a:effectLst/>
            </a:endParaRPr>
          </a:p>
        </p:txBody>
      </p:sp>
      <p:sp>
        <p:nvSpPr>
          <p:cNvPr id="592110" name="Text Box 238"/>
          <p:cNvSpPr txBox="1">
            <a:spLocks noChangeArrowheads="1"/>
          </p:cNvSpPr>
          <p:nvPr/>
        </p:nvSpPr>
        <p:spPr bwMode="auto">
          <a:xfrm>
            <a:off x="1292225" y="1187450"/>
            <a:ext cx="41243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Wealth Creation Intimately Linked to Access to Knowledge</a:t>
            </a:r>
            <a:endParaRPr lang="en-US" sz="3200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94" name="Text Box 239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>
                <a:effectLst/>
              </a:rPr>
              <a:t>Economic Growth driven by Access to Knowledge</a:t>
            </a:r>
            <a:endParaRPr lang="en-US" altLang="en-US" sz="2800" b="1">
              <a:effectLst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0" y="1023938"/>
            <a:ext cx="9144000" cy="2219325"/>
            <a:chOff x="0" y="1023938"/>
            <a:chExt cx="9144000" cy="2219325"/>
          </a:xfrm>
        </p:grpSpPr>
        <p:sp>
          <p:nvSpPr>
            <p:cNvPr id="137" name="TextBox 136"/>
            <p:cNvSpPr txBox="1"/>
            <p:nvPr/>
          </p:nvSpPr>
          <p:spPr>
            <a:xfrm>
              <a:off x="257175" y="1104900"/>
              <a:ext cx="8658225" cy="2016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spcAft>
                  <a:spcPts val="600"/>
                </a:spcAft>
                <a:defRPr/>
              </a:pPr>
              <a:r>
                <a:rPr lang="en-GB" sz="2000" dirty="0">
                  <a:solidFill>
                    <a:srgbClr val="FFC000"/>
                  </a:solidFill>
                  <a:latin typeface="Comic Sans MS" pitchFamily="66" charset="0"/>
                </a:rPr>
                <a:t>Broadband Prices: 1Mb/s Uncapped and Unshaped US$ per month:</a:t>
              </a:r>
            </a:p>
            <a:p>
              <a:pPr marL="266700" indent="-266700" algn="l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GB" dirty="0">
                  <a:latin typeface="Comic Sans MS" pitchFamily="66" charset="0"/>
                </a:rPr>
                <a:t>Afghanistan:	$487</a:t>
              </a:r>
            </a:p>
            <a:p>
              <a:pPr marL="266700" indent="-266700" algn="l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GB" dirty="0">
                  <a:latin typeface="Comic Sans MS" pitchFamily="66" charset="0"/>
                </a:rPr>
                <a:t>India:		$93</a:t>
              </a:r>
            </a:p>
            <a:p>
              <a:pPr marL="266700" indent="-266700" algn="l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GB" dirty="0">
                  <a:latin typeface="Comic Sans MS" pitchFamily="66" charset="0"/>
                </a:rPr>
                <a:t>Pakistan	$33</a:t>
              </a:r>
            </a:p>
            <a:p>
              <a:pPr marL="266700" indent="-266700" algn="l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GB" dirty="0">
                  <a:latin typeface="Comic Sans MS" pitchFamily="66" charset="0"/>
                </a:rPr>
                <a:t>South Africa:	$247  to $633 (As advertised 2009)</a:t>
              </a:r>
            </a:p>
            <a:p>
              <a:pPr marL="266700" indent="-266700" algn="l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GB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Japan		$0.4  Based on $60 for 160Mb/s, 30GB  Upload Data Cap per Day</a:t>
              </a:r>
            </a:p>
          </p:txBody>
        </p:sp>
        <p:sp>
          <p:nvSpPr>
            <p:cNvPr id="138" name="Line 7"/>
            <p:cNvSpPr>
              <a:spLocks noChangeShapeType="1"/>
            </p:cNvSpPr>
            <p:nvPr/>
          </p:nvSpPr>
          <p:spPr bwMode="auto">
            <a:xfrm>
              <a:off x="0" y="3243263"/>
              <a:ext cx="9144000" cy="0"/>
            </a:xfrm>
            <a:prstGeom prst="line">
              <a:avLst/>
            </a:prstGeom>
            <a:noFill/>
            <a:ln w="1143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9" name="Line 7"/>
            <p:cNvSpPr>
              <a:spLocks noChangeShapeType="1"/>
            </p:cNvSpPr>
            <p:nvPr/>
          </p:nvSpPr>
          <p:spPr bwMode="auto">
            <a:xfrm>
              <a:off x="0" y="1023938"/>
              <a:ext cx="9144000" cy="0"/>
            </a:xfrm>
            <a:prstGeom prst="line">
              <a:avLst/>
            </a:prstGeom>
            <a:noFill/>
            <a:ln w="1143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7" name="TextBox 140"/>
          <p:cNvSpPr txBox="1">
            <a:spLocks noChangeArrowheads="1"/>
          </p:cNvSpPr>
          <p:nvPr/>
        </p:nvSpPr>
        <p:spPr bwMode="auto">
          <a:xfrm>
            <a:off x="152400" y="381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effectLst/>
                <a:latin typeface="Comic Sans MS" panose="030F0702030302020204" pitchFamily="66" charset="0"/>
              </a:rPr>
              <a:t>ICT Pricing: The Most Damaging Aspect of ICTs in South 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8225" y="1704975"/>
            <a:ext cx="2695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Source: </a:t>
            </a:r>
            <a:r>
              <a:rPr lang="en-GB" sz="14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lirneasia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broadband price 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benchmarks 2009</a:t>
            </a:r>
          </a:p>
        </p:txBody>
      </p:sp>
      <p:grpSp>
        <p:nvGrpSpPr>
          <p:cNvPr id="3" name="Group 247"/>
          <p:cNvGrpSpPr>
            <a:grpSpLocks/>
          </p:cNvGrpSpPr>
          <p:nvPr/>
        </p:nvGrpSpPr>
        <p:grpSpPr bwMode="auto">
          <a:xfrm>
            <a:off x="200025" y="3409950"/>
            <a:ext cx="8858250" cy="3362325"/>
            <a:chOff x="200025" y="3409950"/>
            <a:chExt cx="8858250" cy="3362325"/>
          </a:xfrm>
        </p:grpSpPr>
        <p:grpSp>
          <p:nvGrpSpPr>
            <p:cNvPr id="21511" name="Group 246"/>
            <p:cNvGrpSpPr>
              <a:grpSpLocks/>
            </p:cNvGrpSpPr>
            <p:nvPr/>
          </p:nvGrpSpPr>
          <p:grpSpPr bwMode="auto">
            <a:xfrm>
              <a:off x="200025" y="3419475"/>
              <a:ext cx="1666875" cy="3324225"/>
              <a:chOff x="200025" y="3419475"/>
              <a:chExt cx="1666875" cy="3324225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200025" y="3419475"/>
                <a:ext cx="1666875" cy="3324225"/>
              </a:xfrm>
              <a:prstGeom prst="rect">
                <a:avLst/>
              </a:prstGeom>
              <a:solidFill>
                <a:srgbClr val="FFFFCC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TextBox 142"/>
              <p:cNvSpPr txBox="1"/>
              <p:nvPr/>
            </p:nvSpPr>
            <p:spPr bwMode="auto">
              <a:xfrm>
                <a:off x="219075" y="3581400"/>
                <a:ext cx="1590675" cy="25860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  <a:t>Devastating Impact </a:t>
                </a:r>
                <a:b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</a:br>
                <a: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  <a:t>on Poverty</a:t>
                </a:r>
                <a:b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</a:br>
                <a: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  <a:t>&amp;</a:t>
                </a:r>
                <a:b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</a:br>
                <a: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  <a:t>Human</a:t>
                </a:r>
                <a:b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</a:br>
                <a:r>
                  <a:rPr lang="en-GB" sz="1800" dirty="0">
                    <a:solidFill>
                      <a:srgbClr val="000000"/>
                    </a:solidFill>
                    <a:latin typeface="Comic Sans MS" pitchFamily="66" charset="0"/>
                  </a:rPr>
                  <a:t>Development</a:t>
                </a:r>
              </a:p>
            </p:txBody>
          </p:sp>
        </p:grpSp>
        <p:grpSp>
          <p:nvGrpSpPr>
            <p:cNvPr id="21512" name="Group 245"/>
            <p:cNvGrpSpPr>
              <a:grpSpLocks/>
            </p:cNvGrpSpPr>
            <p:nvPr/>
          </p:nvGrpSpPr>
          <p:grpSpPr bwMode="auto">
            <a:xfrm>
              <a:off x="1852613" y="3409950"/>
              <a:ext cx="7205662" cy="3362325"/>
              <a:chOff x="1852613" y="3409950"/>
              <a:chExt cx="7205662" cy="3362325"/>
            </a:xfrm>
          </p:grpSpPr>
          <p:sp>
            <p:nvSpPr>
              <p:cNvPr id="22658" name="AutoShape 130"/>
              <p:cNvSpPr>
                <a:spLocks noChangeAspect="1" noChangeArrowheads="1" noTextEdit="1"/>
              </p:cNvSpPr>
              <p:nvPr/>
            </p:nvSpPr>
            <p:spPr bwMode="auto">
              <a:xfrm>
                <a:off x="1852613" y="3409950"/>
                <a:ext cx="7205662" cy="336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60" name="Rectangle 132"/>
              <p:cNvSpPr>
                <a:spLocks noChangeArrowheads="1"/>
              </p:cNvSpPr>
              <p:nvPr/>
            </p:nvSpPr>
            <p:spPr bwMode="auto">
              <a:xfrm>
                <a:off x="1868488" y="3425825"/>
                <a:ext cx="7173912" cy="33305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61" name="Freeform 133"/>
              <p:cNvSpPr>
                <a:spLocks noEditPoints="1"/>
              </p:cNvSpPr>
              <p:nvPr/>
            </p:nvSpPr>
            <p:spPr bwMode="auto">
              <a:xfrm>
                <a:off x="1868488" y="3425825"/>
                <a:ext cx="7189787" cy="3346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19" y="0"/>
                  </a:cxn>
                  <a:cxn ang="0">
                    <a:pos x="4529" y="0"/>
                  </a:cxn>
                  <a:cxn ang="0">
                    <a:pos x="4529" y="2098"/>
                  </a:cxn>
                  <a:cxn ang="0">
                    <a:pos x="4519" y="2108"/>
                  </a:cxn>
                  <a:cxn ang="0">
                    <a:pos x="0" y="2108"/>
                  </a:cxn>
                  <a:cxn ang="0">
                    <a:pos x="0" y="2098"/>
                  </a:cxn>
                  <a:cxn ang="0">
                    <a:pos x="0" y="0"/>
                  </a:cxn>
                  <a:cxn ang="0">
                    <a:pos x="11" y="2098"/>
                  </a:cxn>
                  <a:cxn ang="0">
                    <a:pos x="0" y="2098"/>
                  </a:cxn>
                  <a:cxn ang="0">
                    <a:pos x="4519" y="2098"/>
                  </a:cxn>
                  <a:cxn ang="0">
                    <a:pos x="4519" y="2098"/>
                  </a:cxn>
                  <a:cxn ang="0">
                    <a:pos x="4519" y="0"/>
                  </a:cxn>
                  <a:cxn ang="0">
                    <a:pos x="4519" y="11"/>
                  </a:cxn>
                  <a:cxn ang="0">
                    <a:pos x="0" y="11"/>
                  </a:cxn>
                  <a:cxn ang="0">
                    <a:pos x="11" y="0"/>
                  </a:cxn>
                  <a:cxn ang="0">
                    <a:pos x="11" y="2098"/>
                  </a:cxn>
                </a:cxnLst>
                <a:rect l="0" t="0" r="r" b="b"/>
                <a:pathLst>
                  <a:path w="4529" h="2108">
                    <a:moveTo>
                      <a:pt x="0" y="0"/>
                    </a:moveTo>
                    <a:lnTo>
                      <a:pt x="0" y="0"/>
                    </a:lnTo>
                    <a:lnTo>
                      <a:pt x="4519" y="0"/>
                    </a:lnTo>
                    <a:lnTo>
                      <a:pt x="4529" y="0"/>
                    </a:lnTo>
                    <a:lnTo>
                      <a:pt x="4529" y="2098"/>
                    </a:lnTo>
                    <a:lnTo>
                      <a:pt x="4519" y="2108"/>
                    </a:lnTo>
                    <a:lnTo>
                      <a:pt x="0" y="2108"/>
                    </a:lnTo>
                    <a:lnTo>
                      <a:pt x="0" y="2098"/>
                    </a:lnTo>
                    <a:lnTo>
                      <a:pt x="0" y="0"/>
                    </a:lnTo>
                    <a:close/>
                    <a:moveTo>
                      <a:pt x="11" y="2098"/>
                    </a:moveTo>
                    <a:lnTo>
                      <a:pt x="0" y="2098"/>
                    </a:lnTo>
                    <a:lnTo>
                      <a:pt x="4519" y="2098"/>
                    </a:lnTo>
                    <a:lnTo>
                      <a:pt x="4519" y="2098"/>
                    </a:lnTo>
                    <a:lnTo>
                      <a:pt x="4519" y="0"/>
                    </a:lnTo>
                    <a:lnTo>
                      <a:pt x="4519" y="1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20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62" name="Rectangle 134"/>
              <p:cNvSpPr>
                <a:spLocks noChangeArrowheads="1"/>
              </p:cNvSpPr>
              <p:nvPr/>
            </p:nvSpPr>
            <p:spPr bwMode="auto">
              <a:xfrm>
                <a:off x="2268538" y="5426075"/>
                <a:ext cx="88582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South Korea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63" name="Rectangle 135"/>
              <p:cNvSpPr>
                <a:spLocks noChangeArrowheads="1"/>
              </p:cNvSpPr>
              <p:nvPr/>
            </p:nvSpPr>
            <p:spPr bwMode="auto">
              <a:xfrm>
                <a:off x="2501900" y="4886325"/>
                <a:ext cx="60483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Thailand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64" name="Rectangle 136"/>
              <p:cNvSpPr>
                <a:spLocks noChangeArrowheads="1"/>
              </p:cNvSpPr>
              <p:nvPr/>
            </p:nvSpPr>
            <p:spPr bwMode="auto">
              <a:xfrm>
                <a:off x="2219325" y="4098925"/>
                <a:ext cx="87788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1st Economy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65" name="Rectangle 137"/>
              <p:cNvSpPr>
                <a:spLocks noChangeArrowheads="1"/>
              </p:cNvSpPr>
              <p:nvPr/>
            </p:nvSpPr>
            <p:spPr bwMode="auto">
              <a:xfrm>
                <a:off x="2252663" y="3819525"/>
                <a:ext cx="9398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South Africa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66" name="Rectangle 138"/>
              <p:cNvSpPr>
                <a:spLocks noChangeArrowheads="1"/>
              </p:cNvSpPr>
              <p:nvPr/>
            </p:nvSpPr>
            <p:spPr bwMode="auto">
              <a:xfrm>
                <a:off x="2185988" y="3557588"/>
                <a:ext cx="9271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2nd Economy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67" name="Rectangle 139"/>
              <p:cNvSpPr>
                <a:spLocks noChangeArrowheads="1"/>
              </p:cNvSpPr>
              <p:nvPr/>
            </p:nvSpPr>
            <p:spPr bwMode="auto">
              <a:xfrm>
                <a:off x="3333750" y="5427663"/>
                <a:ext cx="200025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68" name="Freeform 140"/>
              <p:cNvSpPr>
                <a:spLocks noEditPoints="1"/>
              </p:cNvSpPr>
              <p:nvPr/>
            </p:nvSpPr>
            <p:spPr bwMode="auto">
              <a:xfrm>
                <a:off x="3333750" y="5427663"/>
                <a:ext cx="215900" cy="228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10" y="134"/>
                  </a:cxn>
                  <a:cxn ang="0">
                    <a:pos x="0" y="134"/>
                  </a:cxn>
                  <a:cxn ang="0">
                    <a:pos x="126" y="134"/>
                  </a:cxn>
                  <a:cxn ang="0">
                    <a:pos x="126" y="134"/>
                  </a:cxn>
                  <a:cxn ang="0">
                    <a:pos x="126" y="0"/>
                  </a:cxn>
                  <a:cxn ang="0">
                    <a:pos x="126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134"/>
                  </a:cxn>
                </a:cxnLst>
                <a:rect l="0" t="0" r="r" b="b"/>
                <a:pathLst>
                  <a:path w="136" h="14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10" y="134"/>
                    </a:moveTo>
                    <a:lnTo>
                      <a:pt x="0" y="134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6" y="0"/>
                    </a:lnTo>
                    <a:lnTo>
                      <a:pt x="126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69" name="Rectangle 141"/>
              <p:cNvSpPr>
                <a:spLocks noChangeArrowheads="1"/>
              </p:cNvSpPr>
              <p:nvPr/>
            </p:nvSpPr>
            <p:spPr bwMode="auto">
              <a:xfrm>
                <a:off x="2417763" y="4640263"/>
                <a:ext cx="62865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Colombia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70" name="Rectangle 142"/>
              <p:cNvSpPr>
                <a:spLocks noChangeArrowheads="1"/>
              </p:cNvSpPr>
              <p:nvPr/>
            </p:nvSpPr>
            <p:spPr bwMode="auto">
              <a:xfrm>
                <a:off x="3333750" y="4656138"/>
                <a:ext cx="282575" cy="19685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1" name="Freeform 143"/>
              <p:cNvSpPr>
                <a:spLocks noEditPoints="1"/>
              </p:cNvSpPr>
              <p:nvPr/>
            </p:nvSpPr>
            <p:spPr bwMode="auto">
              <a:xfrm>
                <a:off x="3333750" y="4656138"/>
                <a:ext cx="300038" cy="2143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35"/>
                  </a:cxn>
                  <a:cxn ang="0">
                    <a:pos x="0" y="135"/>
                  </a:cxn>
                  <a:cxn ang="0">
                    <a:pos x="0" y="0"/>
                  </a:cxn>
                  <a:cxn ang="0">
                    <a:pos x="10" y="124"/>
                  </a:cxn>
                  <a:cxn ang="0">
                    <a:pos x="0" y="124"/>
                  </a:cxn>
                  <a:cxn ang="0">
                    <a:pos x="178" y="124"/>
                  </a:cxn>
                  <a:cxn ang="0">
                    <a:pos x="178" y="124"/>
                  </a:cxn>
                  <a:cxn ang="0">
                    <a:pos x="178" y="0"/>
                  </a:cxn>
                  <a:cxn ang="0">
                    <a:pos x="178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124"/>
                  </a:cxn>
                </a:cxnLst>
                <a:rect l="0" t="0" r="r" b="b"/>
                <a:pathLst>
                  <a:path w="189" h="135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35"/>
                    </a:lnTo>
                    <a:lnTo>
                      <a:pt x="0" y="135"/>
                    </a:lnTo>
                    <a:lnTo>
                      <a:pt x="0" y="0"/>
                    </a:lnTo>
                    <a:close/>
                    <a:moveTo>
                      <a:pt x="10" y="124"/>
                    </a:moveTo>
                    <a:lnTo>
                      <a:pt x="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0"/>
                    </a:lnTo>
                    <a:lnTo>
                      <a:pt x="178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2" name="Rectangle 144"/>
              <p:cNvSpPr>
                <a:spLocks noChangeArrowheads="1"/>
              </p:cNvSpPr>
              <p:nvPr/>
            </p:nvSpPr>
            <p:spPr bwMode="auto">
              <a:xfrm>
                <a:off x="3333750" y="4689475"/>
                <a:ext cx="366713" cy="114300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3" name="Freeform 145"/>
              <p:cNvSpPr>
                <a:spLocks noEditPoints="1"/>
              </p:cNvSpPr>
              <p:nvPr/>
            </p:nvSpPr>
            <p:spPr bwMode="auto">
              <a:xfrm>
                <a:off x="3333750" y="4689475"/>
                <a:ext cx="382588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1" y="0"/>
                  </a:cxn>
                  <a:cxn ang="0">
                    <a:pos x="241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10" y="72"/>
                  </a:cxn>
                  <a:cxn ang="0">
                    <a:pos x="0" y="72"/>
                  </a:cxn>
                  <a:cxn ang="0">
                    <a:pos x="231" y="72"/>
                  </a:cxn>
                  <a:cxn ang="0">
                    <a:pos x="231" y="72"/>
                  </a:cxn>
                  <a:cxn ang="0">
                    <a:pos x="231" y="0"/>
                  </a:cxn>
                  <a:cxn ang="0">
                    <a:pos x="231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72"/>
                  </a:cxn>
                </a:cxnLst>
                <a:rect l="0" t="0" r="r" b="b"/>
                <a:pathLst>
                  <a:path w="241" h="83">
                    <a:moveTo>
                      <a:pt x="0" y="0"/>
                    </a:moveTo>
                    <a:lnTo>
                      <a:pt x="241" y="0"/>
                    </a:lnTo>
                    <a:lnTo>
                      <a:pt x="241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10" y="72"/>
                    </a:moveTo>
                    <a:lnTo>
                      <a:pt x="0" y="72"/>
                    </a:lnTo>
                    <a:lnTo>
                      <a:pt x="231" y="72"/>
                    </a:lnTo>
                    <a:lnTo>
                      <a:pt x="231" y="72"/>
                    </a:lnTo>
                    <a:lnTo>
                      <a:pt x="231" y="0"/>
                    </a:lnTo>
                    <a:lnTo>
                      <a:pt x="231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4" name="Rectangle 146"/>
              <p:cNvSpPr>
                <a:spLocks noChangeArrowheads="1"/>
              </p:cNvSpPr>
              <p:nvPr/>
            </p:nvSpPr>
            <p:spPr bwMode="auto">
              <a:xfrm>
                <a:off x="3333750" y="4902200"/>
                <a:ext cx="249238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5" name="Freeform 147"/>
              <p:cNvSpPr>
                <a:spLocks noEditPoints="1"/>
              </p:cNvSpPr>
              <p:nvPr/>
            </p:nvSpPr>
            <p:spPr bwMode="auto">
              <a:xfrm>
                <a:off x="3333750" y="4902200"/>
                <a:ext cx="266700" cy="2301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145"/>
                  </a:cxn>
                  <a:cxn ang="0">
                    <a:pos x="0" y="145"/>
                  </a:cxn>
                  <a:cxn ang="0">
                    <a:pos x="0" y="0"/>
                  </a:cxn>
                  <a:cxn ang="0">
                    <a:pos x="10" y="134"/>
                  </a:cxn>
                  <a:cxn ang="0">
                    <a:pos x="0" y="134"/>
                  </a:cxn>
                  <a:cxn ang="0">
                    <a:pos x="157" y="134"/>
                  </a:cxn>
                  <a:cxn ang="0">
                    <a:pos x="157" y="134"/>
                  </a:cxn>
                  <a:cxn ang="0">
                    <a:pos x="157" y="0"/>
                  </a:cxn>
                  <a:cxn ang="0">
                    <a:pos x="157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134"/>
                  </a:cxn>
                </a:cxnLst>
                <a:rect l="0" t="0" r="r" b="b"/>
                <a:pathLst>
                  <a:path w="168" h="145">
                    <a:moveTo>
                      <a:pt x="0" y="0"/>
                    </a:moveTo>
                    <a:lnTo>
                      <a:pt x="168" y="0"/>
                    </a:lnTo>
                    <a:lnTo>
                      <a:pt x="168" y="145"/>
                    </a:lnTo>
                    <a:lnTo>
                      <a:pt x="0" y="145"/>
                    </a:lnTo>
                    <a:lnTo>
                      <a:pt x="0" y="0"/>
                    </a:lnTo>
                    <a:close/>
                    <a:moveTo>
                      <a:pt x="10" y="134"/>
                    </a:moveTo>
                    <a:lnTo>
                      <a:pt x="0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7" y="0"/>
                    </a:lnTo>
                    <a:lnTo>
                      <a:pt x="157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6" name="Rectangle 148"/>
              <p:cNvSpPr>
                <a:spLocks noChangeArrowheads="1"/>
              </p:cNvSpPr>
              <p:nvPr/>
            </p:nvSpPr>
            <p:spPr bwMode="auto">
              <a:xfrm>
                <a:off x="2635250" y="5180013"/>
                <a:ext cx="506413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Turkey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677" name="Rectangle 149"/>
              <p:cNvSpPr>
                <a:spLocks noChangeArrowheads="1"/>
              </p:cNvSpPr>
              <p:nvPr/>
            </p:nvSpPr>
            <p:spPr bwMode="auto">
              <a:xfrm>
                <a:off x="3333750" y="5164138"/>
                <a:ext cx="149225" cy="2143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8" name="Freeform 150"/>
              <p:cNvSpPr>
                <a:spLocks noEditPoints="1"/>
              </p:cNvSpPr>
              <p:nvPr/>
            </p:nvSpPr>
            <p:spPr bwMode="auto">
              <a:xfrm>
                <a:off x="3333750" y="5164138"/>
                <a:ext cx="166688" cy="230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145"/>
                  </a:cxn>
                  <a:cxn ang="0">
                    <a:pos x="0" y="145"/>
                  </a:cxn>
                  <a:cxn ang="0">
                    <a:pos x="0" y="0"/>
                  </a:cxn>
                  <a:cxn ang="0">
                    <a:pos x="10" y="135"/>
                  </a:cxn>
                  <a:cxn ang="0">
                    <a:pos x="0" y="135"/>
                  </a:cxn>
                  <a:cxn ang="0">
                    <a:pos x="94" y="135"/>
                  </a:cxn>
                  <a:cxn ang="0">
                    <a:pos x="94" y="135"/>
                  </a:cxn>
                  <a:cxn ang="0">
                    <a:pos x="94" y="0"/>
                  </a:cxn>
                  <a:cxn ang="0">
                    <a:pos x="94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135"/>
                  </a:cxn>
                </a:cxnLst>
                <a:rect l="0" t="0" r="r" b="b"/>
                <a:pathLst>
                  <a:path w="105" h="14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145"/>
                    </a:lnTo>
                    <a:lnTo>
                      <a:pt x="0" y="145"/>
                    </a:lnTo>
                    <a:lnTo>
                      <a:pt x="0" y="0"/>
                    </a:lnTo>
                    <a:close/>
                    <a:moveTo>
                      <a:pt x="10" y="135"/>
                    </a:moveTo>
                    <a:lnTo>
                      <a:pt x="0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0"/>
                    </a:lnTo>
                    <a:lnTo>
                      <a:pt x="94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79" name="Rectangle 151"/>
              <p:cNvSpPr>
                <a:spLocks noChangeArrowheads="1"/>
              </p:cNvSpPr>
              <p:nvPr/>
            </p:nvSpPr>
            <p:spPr bwMode="auto">
              <a:xfrm>
                <a:off x="3333750" y="5230813"/>
                <a:ext cx="166688" cy="114300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0" name="Freeform 152"/>
              <p:cNvSpPr>
                <a:spLocks noEditPoints="1"/>
              </p:cNvSpPr>
              <p:nvPr/>
            </p:nvSpPr>
            <p:spPr bwMode="auto">
              <a:xfrm>
                <a:off x="3333750" y="5230813"/>
                <a:ext cx="182563" cy="130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2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10" y="72"/>
                  </a:cxn>
                  <a:cxn ang="0">
                    <a:pos x="0" y="72"/>
                  </a:cxn>
                  <a:cxn ang="0">
                    <a:pos x="105" y="72"/>
                  </a:cxn>
                  <a:cxn ang="0">
                    <a:pos x="105" y="72"/>
                  </a:cxn>
                  <a:cxn ang="0">
                    <a:pos x="105" y="0"/>
                  </a:cxn>
                  <a:cxn ang="0">
                    <a:pos x="105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72"/>
                  </a:cxn>
                </a:cxnLst>
                <a:rect l="0" t="0" r="r" b="b"/>
                <a:pathLst>
                  <a:path w="115" h="82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10" y="72"/>
                    </a:moveTo>
                    <a:lnTo>
                      <a:pt x="0" y="72"/>
                    </a:lnTo>
                    <a:lnTo>
                      <a:pt x="105" y="72"/>
                    </a:lnTo>
                    <a:lnTo>
                      <a:pt x="105" y="72"/>
                    </a:lnTo>
                    <a:lnTo>
                      <a:pt x="105" y="0"/>
                    </a:lnTo>
                    <a:lnTo>
                      <a:pt x="105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1" name="Rectangle 153"/>
              <p:cNvSpPr>
                <a:spLocks noChangeArrowheads="1"/>
              </p:cNvSpPr>
              <p:nvPr/>
            </p:nvSpPr>
            <p:spPr bwMode="auto">
              <a:xfrm>
                <a:off x="3333750" y="4098925"/>
                <a:ext cx="465138" cy="2301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3" name="Rectangle 155"/>
              <p:cNvSpPr>
                <a:spLocks noChangeArrowheads="1"/>
              </p:cNvSpPr>
              <p:nvPr/>
            </p:nvSpPr>
            <p:spPr bwMode="auto">
              <a:xfrm>
                <a:off x="3333750" y="3836988"/>
                <a:ext cx="1198563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4" name="Freeform 156"/>
              <p:cNvSpPr>
                <a:spLocks noEditPoints="1"/>
              </p:cNvSpPr>
              <p:nvPr/>
            </p:nvSpPr>
            <p:spPr bwMode="auto">
              <a:xfrm>
                <a:off x="3333750" y="3836988"/>
                <a:ext cx="1214438" cy="228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5" y="0"/>
                  </a:cxn>
                  <a:cxn ang="0">
                    <a:pos x="765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10" y="134"/>
                  </a:cxn>
                  <a:cxn ang="0">
                    <a:pos x="0" y="134"/>
                  </a:cxn>
                  <a:cxn ang="0">
                    <a:pos x="755" y="134"/>
                  </a:cxn>
                  <a:cxn ang="0">
                    <a:pos x="755" y="134"/>
                  </a:cxn>
                  <a:cxn ang="0">
                    <a:pos x="755" y="0"/>
                  </a:cxn>
                  <a:cxn ang="0">
                    <a:pos x="755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134"/>
                  </a:cxn>
                </a:cxnLst>
                <a:rect l="0" t="0" r="r" b="b"/>
                <a:pathLst>
                  <a:path w="765" h="144">
                    <a:moveTo>
                      <a:pt x="0" y="0"/>
                    </a:moveTo>
                    <a:lnTo>
                      <a:pt x="765" y="0"/>
                    </a:lnTo>
                    <a:lnTo>
                      <a:pt x="765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10" y="134"/>
                    </a:moveTo>
                    <a:lnTo>
                      <a:pt x="0" y="134"/>
                    </a:lnTo>
                    <a:lnTo>
                      <a:pt x="755" y="134"/>
                    </a:lnTo>
                    <a:lnTo>
                      <a:pt x="755" y="134"/>
                    </a:lnTo>
                    <a:lnTo>
                      <a:pt x="755" y="0"/>
                    </a:lnTo>
                    <a:lnTo>
                      <a:pt x="755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5" name="Rectangle 157"/>
              <p:cNvSpPr>
                <a:spLocks noChangeArrowheads="1"/>
              </p:cNvSpPr>
              <p:nvPr/>
            </p:nvSpPr>
            <p:spPr bwMode="auto">
              <a:xfrm>
                <a:off x="3333750" y="3573463"/>
                <a:ext cx="4610100" cy="2143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6" name="Freeform 158"/>
              <p:cNvSpPr>
                <a:spLocks noEditPoints="1"/>
              </p:cNvSpPr>
              <p:nvPr/>
            </p:nvSpPr>
            <p:spPr bwMode="auto">
              <a:xfrm>
                <a:off x="3333750" y="3573463"/>
                <a:ext cx="4625975" cy="230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14" y="0"/>
                  </a:cxn>
                  <a:cxn ang="0">
                    <a:pos x="2914" y="145"/>
                  </a:cxn>
                  <a:cxn ang="0">
                    <a:pos x="0" y="145"/>
                  </a:cxn>
                  <a:cxn ang="0">
                    <a:pos x="0" y="0"/>
                  </a:cxn>
                  <a:cxn ang="0">
                    <a:pos x="10" y="135"/>
                  </a:cxn>
                  <a:cxn ang="0">
                    <a:pos x="0" y="135"/>
                  </a:cxn>
                  <a:cxn ang="0">
                    <a:pos x="2904" y="135"/>
                  </a:cxn>
                  <a:cxn ang="0">
                    <a:pos x="2904" y="135"/>
                  </a:cxn>
                  <a:cxn ang="0">
                    <a:pos x="2904" y="0"/>
                  </a:cxn>
                  <a:cxn ang="0">
                    <a:pos x="2904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135"/>
                  </a:cxn>
                </a:cxnLst>
                <a:rect l="0" t="0" r="r" b="b"/>
                <a:pathLst>
                  <a:path w="2914" h="145">
                    <a:moveTo>
                      <a:pt x="0" y="0"/>
                    </a:moveTo>
                    <a:lnTo>
                      <a:pt x="2914" y="0"/>
                    </a:lnTo>
                    <a:lnTo>
                      <a:pt x="2914" y="145"/>
                    </a:lnTo>
                    <a:lnTo>
                      <a:pt x="0" y="145"/>
                    </a:lnTo>
                    <a:lnTo>
                      <a:pt x="0" y="0"/>
                    </a:lnTo>
                    <a:close/>
                    <a:moveTo>
                      <a:pt x="10" y="135"/>
                    </a:moveTo>
                    <a:lnTo>
                      <a:pt x="0" y="135"/>
                    </a:lnTo>
                    <a:lnTo>
                      <a:pt x="2904" y="135"/>
                    </a:lnTo>
                    <a:lnTo>
                      <a:pt x="2904" y="135"/>
                    </a:lnTo>
                    <a:lnTo>
                      <a:pt x="2904" y="0"/>
                    </a:lnTo>
                    <a:lnTo>
                      <a:pt x="2904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7" name="Rectangle 159"/>
              <p:cNvSpPr>
                <a:spLocks noChangeArrowheads="1"/>
              </p:cNvSpPr>
              <p:nvPr/>
            </p:nvSpPr>
            <p:spPr bwMode="auto">
              <a:xfrm>
                <a:off x="3333750" y="5689600"/>
                <a:ext cx="15875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8" name="Rectangle 160"/>
              <p:cNvSpPr>
                <a:spLocks noChangeArrowheads="1"/>
              </p:cNvSpPr>
              <p:nvPr/>
            </p:nvSpPr>
            <p:spPr bwMode="auto">
              <a:xfrm>
                <a:off x="4232275" y="5689600"/>
                <a:ext cx="17463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89" name="Rectangle 161"/>
              <p:cNvSpPr>
                <a:spLocks noChangeArrowheads="1"/>
              </p:cNvSpPr>
              <p:nvPr/>
            </p:nvSpPr>
            <p:spPr bwMode="auto">
              <a:xfrm>
                <a:off x="5130800" y="5689600"/>
                <a:ext cx="17463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0" name="Rectangle 162"/>
              <p:cNvSpPr>
                <a:spLocks noChangeArrowheads="1"/>
              </p:cNvSpPr>
              <p:nvPr/>
            </p:nvSpPr>
            <p:spPr bwMode="auto">
              <a:xfrm>
                <a:off x="6029325" y="5689600"/>
                <a:ext cx="17463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1" name="Rectangle 163"/>
              <p:cNvSpPr>
                <a:spLocks noChangeArrowheads="1"/>
              </p:cNvSpPr>
              <p:nvPr/>
            </p:nvSpPr>
            <p:spPr bwMode="auto">
              <a:xfrm>
                <a:off x="6927850" y="5689600"/>
                <a:ext cx="17463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2" name="Rectangle 164"/>
              <p:cNvSpPr>
                <a:spLocks noChangeArrowheads="1"/>
              </p:cNvSpPr>
              <p:nvPr/>
            </p:nvSpPr>
            <p:spPr bwMode="auto">
              <a:xfrm>
                <a:off x="7826375" y="5689600"/>
                <a:ext cx="17463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3" name="Rectangle 165"/>
              <p:cNvSpPr>
                <a:spLocks noChangeArrowheads="1"/>
              </p:cNvSpPr>
              <p:nvPr/>
            </p:nvSpPr>
            <p:spPr bwMode="auto">
              <a:xfrm>
                <a:off x="8724900" y="5689600"/>
                <a:ext cx="17463" cy="492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4" name="Rectangle 166"/>
              <p:cNvSpPr>
                <a:spLocks noChangeArrowheads="1"/>
              </p:cNvSpPr>
              <p:nvPr/>
            </p:nvSpPr>
            <p:spPr bwMode="auto">
              <a:xfrm>
                <a:off x="3284538" y="5689600"/>
                <a:ext cx="49212" cy="1587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5" name="Freeform 167"/>
              <p:cNvSpPr>
                <a:spLocks/>
              </p:cNvSpPr>
              <p:nvPr/>
            </p:nvSpPr>
            <p:spPr bwMode="auto">
              <a:xfrm>
                <a:off x="3284538" y="5410200"/>
                <a:ext cx="49212" cy="33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1"/>
                  </a:cxn>
                  <a:cxn ang="0">
                    <a:pos x="31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11"/>
                    </a:lnTo>
                    <a:lnTo>
                      <a:pt x="31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6" name="Rectangle 168"/>
              <p:cNvSpPr>
                <a:spLocks noChangeArrowheads="1"/>
              </p:cNvSpPr>
              <p:nvPr/>
            </p:nvSpPr>
            <p:spPr bwMode="auto">
              <a:xfrm>
                <a:off x="3284538" y="5148263"/>
                <a:ext cx="49212" cy="1587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7" name="Rectangle 169"/>
              <p:cNvSpPr>
                <a:spLocks noChangeArrowheads="1"/>
              </p:cNvSpPr>
              <p:nvPr/>
            </p:nvSpPr>
            <p:spPr bwMode="auto">
              <a:xfrm>
                <a:off x="3284538" y="4870450"/>
                <a:ext cx="49212" cy="1587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8" name="Rectangle 170"/>
              <p:cNvSpPr>
                <a:spLocks noChangeArrowheads="1"/>
              </p:cNvSpPr>
              <p:nvPr/>
            </p:nvSpPr>
            <p:spPr bwMode="auto">
              <a:xfrm>
                <a:off x="3284538" y="4606925"/>
                <a:ext cx="49212" cy="1746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699" name="Rectangle 171"/>
              <p:cNvSpPr>
                <a:spLocks noChangeArrowheads="1"/>
              </p:cNvSpPr>
              <p:nvPr/>
            </p:nvSpPr>
            <p:spPr bwMode="auto">
              <a:xfrm>
                <a:off x="3284538" y="4344988"/>
                <a:ext cx="49212" cy="1587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00" name="Rectangle 172"/>
              <p:cNvSpPr>
                <a:spLocks noChangeArrowheads="1"/>
              </p:cNvSpPr>
              <p:nvPr/>
            </p:nvSpPr>
            <p:spPr bwMode="auto">
              <a:xfrm>
                <a:off x="3284538" y="4065588"/>
                <a:ext cx="49212" cy="1746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01" name="Rectangle 173"/>
              <p:cNvSpPr>
                <a:spLocks noChangeArrowheads="1"/>
              </p:cNvSpPr>
              <p:nvPr/>
            </p:nvSpPr>
            <p:spPr bwMode="auto">
              <a:xfrm>
                <a:off x="3284538" y="3803650"/>
                <a:ext cx="49212" cy="1587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3284538" y="3524250"/>
                <a:ext cx="49212" cy="33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1"/>
                  </a:cxn>
                  <a:cxn ang="0">
                    <a:pos x="31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11"/>
                    </a:lnTo>
                    <a:lnTo>
                      <a:pt x="31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03" name="Rectangle 175"/>
              <p:cNvSpPr>
                <a:spLocks noChangeArrowheads="1"/>
              </p:cNvSpPr>
              <p:nvPr/>
            </p:nvSpPr>
            <p:spPr bwMode="auto">
              <a:xfrm>
                <a:off x="3184525" y="5738813"/>
                <a:ext cx="220663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04" name="Rectangle 176"/>
              <p:cNvSpPr>
                <a:spLocks noChangeArrowheads="1"/>
              </p:cNvSpPr>
              <p:nvPr/>
            </p:nvSpPr>
            <p:spPr bwMode="auto">
              <a:xfrm>
                <a:off x="4032250" y="5738813"/>
                <a:ext cx="290513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10%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05" name="Rectangle 177"/>
              <p:cNvSpPr>
                <a:spLocks noChangeArrowheads="1"/>
              </p:cNvSpPr>
              <p:nvPr/>
            </p:nvSpPr>
            <p:spPr bwMode="auto">
              <a:xfrm>
                <a:off x="4948238" y="5738813"/>
                <a:ext cx="315912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20%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06" name="Rectangle 178"/>
              <p:cNvSpPr>
                <a:spLocks noChangeArrowheads="1"/>
              </p:cNvSpPr>
              <p:nvPr/>
            </p:nvSpPr>
            <p:spPr bwMode="auto">
              <a:xfrm>
                <a:off x="5846763" y="5738813"/>
                <a:ext cx="315912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30%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07" name="Rectangle 179"/>
              <p:cNvSpPr>
                <a:spLocks noChangeArrowheads="1"/>
              </p:cNvSpPr>
              <p:nvPr/>
            </p:nvSpPr>
            <p:spPr bwMode="auto">
              <a:xfrm>
                <a:off x="6745288" y="5738813"/>
                <a:ext cx="315912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40%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08" name="Rectangle 180"/>
              <p:cNvSpPr>
                <a:spLocks noChangeArrowheads="1"/>
              </p:cNvSpPr>
              <p:nvPr/>
            </p:nvSpPr>
            <p:spPr bwMode="auto">
              <a:xfrm>
                <a:off x="7643813" y="5738813"/>
                <a:ext cx="315912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50%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09" name="Rectangle 181"/>
              <p:cNvSpPr>
                <a:spLocks noChangeArrowheads="1"/>
              </p:cNvSpPr>
              <p:nvPr/>
            </p:nvSpPr>
            <p:spPr bwMode="auto">
              <a:xfrm>
                <a:off x="8542338" y="5738813"/>
                <a:ext cx="315912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60%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10" name="Freeform 182"/>
              <p:cNvSpPr>
                <a:spLocks noEditPoints="1"/>
              </p:cNvSpPr>
              <p:nvPr/>
            </p:nvSpPr>
            <p:spPr bwMode="auto">
              <a:xfrm>
                <a:off x="3333750" y="3476625"/>
                <a:ext cx="5424488" cy="2212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17" y="0"/>
                  </a:cxn>
                  <a:cxn ang="0">
                    <a:pos x="3417" y="1353"/>
                  </a:cxn>
                  <a:cxn ang="0">
                    <a:pos x="0" y="1353"/>
                  </a:cxn>
                  <a:cxn ang="0">
                    <a:pos x="0" y="0"/>
                  </a:cxn>
                  <a:cxn ang="0">
                    <a:pos x="10" y="1343"/>
                  </a:cxn>
                  <a:cxn ang="0">
                    <a:pos x="0" y="1343"/>
                  </a:cxn>
                  <a:cxn ang="0">
                    <a:pos x="3407" y="1343"/>
                  </a:cxn>
                  <a:cxn ang="0">
                    <a:pos x="3407" y="1343"/>
                  </a:cxn>
                  <a:cxn ang="0">
                    <a:pos x="3407" y="0"/>
                  </a:cxn>
                  <a:cxn ang="0">
                    <a:pos x="3407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1343"/>
                  </a:cxn>
                </a:cxnLst>
                <a:rect l="0" t="0" r="r" b="b"/>
                <a:pathLst>
                  <a:path w="3417" h="1353">
                    <a:moveTo>
                      <a:pt x="0" y="0"/>
                    </a:moveTo>
                    <a:lnTo>
                      <a:pt x="3417" y="0"/>
                    </a:lnTo>
                    <a:lnTo>
                      <a:pt x="3417" y="1353"/>
                    </a:lnTo>
                    <a:lnTo>
                      <a:pt x="0" y="1353"/>
                    </a:lnTo>
                    <a:lnTo>
                      <a:pt x="0" y="0"/>
                    </a:lnTo>
                    <a:close/>
                    <a:moveTo>
                      <a:pt x="10" y="1343"/>
                    </a:moveTo>
                    <a:lnTo>
                      <a:pt x="0" y="1343"/>
                    </a:lnTo>
                    <a:lnTo>
                      <a:pt x="3407" y="1343"/>
                    </a:lnTo>
                    <a:lnTo>
                      <a:pt x="3407" y="1343"/>
                    </a:lnTo>
                    <a:lnTo>
                      <a:pt x="3407" y="0"/>
                    </a:lnTo>
                    <a:lnTo>
                      <a:pt x="3407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13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11" name="Rectangle 183"/>
              <p:cNvSpPr>
                <a:spLocks noChangeArrowheads="1"/>
              </p:cNvSpPr>
              <p:nvPr/>
            </p:nvSpPr>
            <p:spPr bwMode="auto">
              <a:xfrm>
                <a:off x="3382963" y="5967413"/>
                <a:ext cx="47783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% GDP per Capita (PPP) or mean income in SA 1</a:t>
                </a:r>
                <a:r>
                  <a:rPr lang="en-US" sz="1200" baseline="300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st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 and 2</a:t>
                </a:r>
                <a:r>
                  <a:rPr lang="en-US" sz="1200" baseline="300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nd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 Economies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16" name="Rectangle 188"/>
              <p:cNvSpPr>
                <a:spLocks noChangeArrowheads="1"/>
              </p:cNvSpPr>
              <p:nvPr/>
            </p:nvSpPr>
            <p:spPr bwMode="auto">
              <a:xfrm>
                <a:off x="2335213" y="6477000"/>
                <a:ext cx="249237" cy="147638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17" name="Freeform 189"/>
              <p:cNvSpPr>
                <a:spLocks noEditPoints="1"/>
              </p:cNvSpPr>
              <p:nvPr/>
            </p:nvSpPr>
            <p:spPr bwMode="auto">
              <a:xfrm>
                <a:off x="2335213" y="6477000"/>
                <a:ext cx="266700" cy="163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0" y="93"/>
                  </a:cxn>
                  <a:cxn ang="0">
                    <a:pos x="0" y="93"/>
                  </a:cxn>
                  <a:cxn ang="0">
                    <a:pos x="157" y="93"/>
                  </a:cxn>
                  <a:cxn ang="0">
                    <a:pos x="157" y="93"/>
                  </a:cxn>
                  <a:cxn ang="0">
                    <a:pos x="157" y="0"/>
                  </a:cxn>
                  <a:cxn ang="0">
                    <a:pos x="157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93"/>
                  </a:cxn>
                </a:cxnLst>
                <a:rect l="0" t="0" r="r" b="b"/>
                <a:pathLst>
                  <a:path w="168" h="103">
                    <a:moveTo>
                      <a:pt x="0" y="0"/>
                    </a:moveTo>
                    <a:lnTo>
                      <a:pt x="168" y="0"/>
                    </a:lnTo>
                    <a:lnTo>
                      <a:pt x="16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10" y="93"/>
                    </a:moveTo>
                    <a:lnTo>
                      <a:pt x="0" y="93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0"/>
                    </a:lnTo>
                    <a:lnTo>
                      <a:pt x="157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18" name="Rectangle 190"/>
              <p:cNvSpPr>
                <a:spLocks noChangeArrowheads="1"/>
              </p:cNvSpPr>
              <p:nvPr/>
            </p:nvSpPr>
            <p:spPr bwMode="auto">
              <a:xfrm>
                <a:off x="2617788" y="6443663"/>
                <a:ext cx="562292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Monthly Mobile Price Basket: 25 calls, 30 SMS, different networks and times.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19" name="Rectangle 191"/>
              <p:cNvSpPr>
                <a:spLocks noChangeArrowheads="1"/>
              </p:cNvSpPr>
              <p:nvPr/>
            </p:nvSpPr>
            <p:spPr bwMode="auto">
              <a:xfrm>
                <a:off x="2335213" y="6264275"/>
                <a:ext cx="249237" cy="14763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20" name="Freeform 192"/>
              <p:cNvSpPr>
                <a:spLocks noEditPoints="1"/>
              </p:cNvSpPr>
              <p:nvPr/>
            </p:nvSpPr>
            <p:spPr bwMode="auto">
              <a:xfrm>
                <a:off x="2335213" y="6264275"/>
                <a:ext cx="266700" cy="163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0" y="93"/>
                  </a:cxn>
                  <a:cxn ang="0">
                    <a:pos x="0" y="93"/>
                  </a:cxn>
                  <a:cxn ang="0">
                    <a:pos x="157" y="93"/>
                  </a:cxn>
                  <a:cxn ang="0">
                    <a:pos x="157" y="93"/>
                  </a:cxn>
                  <a:cxn ang="0">
                    <a:pos x="157" y="0"/>
                  </a:cxn>
                  <a:cxn ang="0">
                    <a:pos x="157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93"/>
                  </a:cxn>
                </a:cxnLst>
                <a:rect l="0" t="0" r="r" b="b"/>
                <a:pathLst>
                  <a:path w="168" h="103">
                    <a:moveTo>
                      <a:pt x="0" y="0"/>
                    </a:moveTo>
                    <a:lnTo>
                      <a:pt x="168" y="0"/>
                    </a:lnTo>
                    <a:lnTo>
                      <a:pt x="16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10" y="93"/>
                    </a:moveTo>
                    <a:lnTo>
                      <a:pt x="0" y="93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0"/>
                    </a:lnTo>
                    <a:lnTo>
                      <a:pt x="157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21" name="Rectangle 193"/>
              <p:cNvSpPr>
                <a:spLocks noChangeArrowheads="1"/>
              </p:cNvSpPr>
              <p:nvPr/>
            </p:nvSpPr>
            <p:spPr bwMode="auto">
              <a:xfrm>
                <a:off x="2668588" y="6213475"/>
                <a:ext cx="38100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Monthly Internet Price Baskets: 20 hours peak &amp; off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22" name="Rectangle 194"/>
              <p:cNvSpPr>
                <a:spLocks noChangeArrowheads="1"/>
              </p:cNvSpPr>
              <p:nvPr/>
            </p:nvSpPr>
            <p:spPr bwMode="auto">
              <a:xfrm>
                <a:off x="6445250" y="6213475"/>
                <a:ext cx="635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-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23" name="Rectangle 195"/>
              <p:cNvSpPr>
                <a:spLocks noChangeArrowheads="1"/>
              </p:cNvSpPr>
              <p:nvPr/>
            </p:nvSpPr>
            <p:spPr bwMode="auto">
              <a:xfrm>
                <a:off x="6511925" y="6213475"/>
                <a:ext cx="144145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peak no line rental.  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24" name="Rectangle 196"/>
              <p:cNvSpPr>
                <a:spLocks noChangeArrowheads="1"/>
              </p:cNvSpPr>
              <p:nvPr/>
            </p:nvSpPr>
            <p:spPr bwMode="auto">
              <a:xfrm>
                <a:off x="8043863" y="3573463"/>
                <a:ext cx="581025" cy="2143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25" name="Freeform 197"/>
              <p:cNvSpPr>
                <a:spLocks noEditPoints="1"/>
              </p:cNvSpPr>
              <p:nvPr/>
            </p:nvSpPr>
            <p:spPr bwMode="auto">
              <a:xfrm>
                <a:off x="8043863" y="3573463"/>
                <a:ext cx="598487" cy="230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7" y="0"/>
                  </a:cxn>
                  <a:cxn ang="0">
                    <a:pos x="377" y="145"/>
                  </a:cxn>
                  <a:cxn ang="0">
                    <a:pos x="0" y="145"/>
                  </a:cxn>
                  <a:cxn ang="0">
                    <a:pos x="0" y="0"/>
                  </a:cxn>
                  <a:cxn ang="0">
                    <a:pos x="10" y="135"/>
                  </a:cxn>
                  <a:cxn ang="0">
                    <a:pos x="0" y="135"/>
                  </a:cxn>
                  <a:cxn ang="0">
                    <a:pos x="366" y="135"/>
                  </a:cxn>
                  <a:cxn ang="0">
                    <a:pos x="366" y="135"/>
                  </a:cxn>
                  <a:cxn ang="0">
                    <a:pos x="366" y="0"/>
                  </a:cxn>
                  <a:cxn ang="0">
                    <a:pos x="366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135"/>
                  </a:cxn>
                </a:cxnLst>
                <a:rect l="0" t="0" r="r" b="b"/>
                <a:pathLst>
                  <a:path w="377" h="145">
                    <a:moveTo>
                      <a:pt x="0" y="0"/>
                    </a:moveTo>
                    <a:lnTo>
                      <a:pt x="377" y="0"/>
                    </a:lnTo>
                    <a:lnTo>
                      <a:pt x="377" y="145"/>
                    </a:lnTo>
                    <a:lnTo>
                      <a:pt x="0" y="145"/>
                    </a:lnTo>
                    <a:lnTo>
                      <a:pt x="0" y="0"/>
                    </a:lnTo>
                    <a:close/>
                    <a:moveTo>
                      <a:pt x="10" y="135"/>
                    </a:moveTo>
                    <a:lnTo>
                      <a:pt x="0" y="135"/>
                    </a:lnTo>
                    <a:lnTo>
                      <a:pt x="366" y="135"/>
                    </a:lnTo>
                    <a:lnTo>
                      <a:pt x="366" y="135"/>
                    </a:lnTo>
                    <a:lnTo>
                      <a:pt x="366" y="0"/>
                    </a:lnTo>
                    <a:lnTo>
                      <a:pt x="366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26" name="Rectangle 198"/>
              <p:cNvSpPr>
                <a:spLocks noChangeArrowheads="1"/>
              </p:cNvSpPr>
              <p:nvPr/>
            </p:nvSpPr>
            <p:spPr bwMode="auto">
              <a:xfrm>
                <a:off x="8105775" y="3595688"/>
                <a:ext cx="47783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51.4%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28" name="Rectangle 200"/>
              <p:cNvSpPr>
                <a:spLocks noChangeArrowheads="1"/>
              </p:cNvSpPr>
              <p:nvPr/>
            </p:nvSpPr>
            <p:spPr bwMode="auto">
              <a:xfrm>
                <a:off x="4598988" y="3852863"/>
                <a:ext cx="598487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30" name="Rectangle 202"/>
              <p:cNvSpPr>
                <a:spLocks noChangeArrowheads="1"/>
              </p:cNvSpPr>
              <p:nvPr/>
            </p:nvSpPr>
            <p:spPr bwMode="auto">
              <a:xfrm>
                <a:off x="4679950" y="3863975"/>
                <a:ext cx="47783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13.3%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grpSp>
            <p:nvGrpSpPr>
              <p:cNvPr id="21578" name="Group 244"/>
              <p:cNvGrpSpPr>
                <a:grpSpLocks/>
              </p:cNvGrpSpPr>
              <p:nvPr/>
            </p:nvGrpSpPr>
            <p:grpSpPr bwMode="auto">
              <a:xfrm>
                <a:off x="4697413" y="4122738"/>
                <a:ext cx="482600" cy="212725"/>
                <a:chOff x="4040188" y="4151313"/>
                <a:chExt cx="482600" cy="212725"/>
              </a:xfrm>
            </p:grpSpPr>
            <p:sp>
              <p:nvSpPr>
                <p:cNvPr id="22732" name="Rectangle 204"/>
                <p:cNvSpPr>
                  <a:spLocks noChangeArrowheads="1"/>
                </p:cNvSpPr>
                <p:nvPr/>
              </p:nvSpPr>
              <p:spPr bwMode="auto">
                <a:xfrm>
                  <a:off x="4040188" y="4151313"/>
                  <a:ext cx="482600" cy="2127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latin typeface="Comic Sans MS" pitchFamily="66" charset="0"/>
                  </a:endParaRPr>
                </a:p>
              </p:txBody>
            </p:sp>
            <p:sp>
              <p:nvSpPr>
                <p:cNvPr id="22734" name="Rectangle 206"/>
                <p:cNvSpPr>
                  <a:spLocks noChangeArrowheads="1"/>
                </p:cNvSpPr>
                <p:nvPr/>
              </p:nvSpPr>
              <p:spPr bwMode="auto">
                <a:xfrm>
                  <a:off x="4102100" y="4162425"/>
                  <a:ext cx="257175" cy="184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FFFFFF"/>
                      </a:solidFill>
                      <a:effectLst/>
                      <a:latin typeface="Comic Sans MS" pitchFamily="66" charset="0"/>
                    </a:rPr>
                    <a:t>5.2</a:t>
                  </a:r>
                  <a:endParaRPr lang="en-U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22735" name="Rectangle 207"/>
                <p:cNvSpPr>
                  <a:spLocks noChangeArrowheads="1"/>
                </p:cNvSpPr>
                <p:nvPr/>
              </p:nvSpPr>
              <p:spPr bwMode="auto">
                <a:xfrm>
                  <a:off x="4351338" y="4162425"/>
                  <a:ext cx="127000" cy="184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FFFFFF"/>
                      </a:solidFill>
                      <a:effectLst/>
                      <a:latin typeface="Comic Sans MS" pitchFamily="66" charset="0"/>
                    </a:rPr>
                    <a:t>%</a:t>
                  </a:r>
                  <a:endParaRPr lang="en-U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736" name="Rectangle 208"/>
              <p:cNvSpPr>
                <a:spLocks noChangeArrowheads="1"/>
              </p:cNvSpPr>
              <p:nvPr/>
            </p:nvSpPr>
            <p:spPr bwMode="auto">
              <a:xfrm>
                <a:off x="3700463" y="4919663"/>
                <a:ext cx="498475" cy="19526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37" name="Freeform 209"/>
              <p:cNvSpPr>
                <a:spLocks noEditPoints="1"/>
              </p:cNvSpPr>
              <p:nvPr/>
            </p:nvSpPr>
            <p:spPr bwMode="auto">
              <a:xfrm>
                <a:off x="3700463" y="4919663"/>
                <a:ext cx="515937" cy="212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0"/>
                  </a:cxn>
                  <a:cxn ang="0">
                    <a:pos x="325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10" y="123"/>
                  </a:cxn>
                  <a:cxn ang="0">
                    <a:pos x="0" y="123"/>
                  </a:cxn>
                  <a:cxn ang="0">
                    <a:pos x="314" y="123"/>
                  </a:cxn>
                  <a:cxn ang="0">
                    <a:pos x="314" y="123"/>
                  </a:cxn>
                  <a:cxn ang="0">
                    <a:pos x="314" y="0"/>
                  </a:cxn>
                  <a:cxn ang="0">
                    <a:pos x="314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123"/>
                  </a:cxn>
                </a:cxnLst>
                <a:rect l="0" t="0" r="r" b="b"/>
                <a:pathLst>
                  <a:path w="325" h="134">
                    <a:moveTo>
                      <a:pt x="0" y="0"/>
                    </a:moveTo>
                    <a:lnTo>
                      <a:pt x="325" y="0"/>
                    </a:lnTo>
                    <a:lnTo>
                      <a:pt x="325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  <a:moveTo>
                      <a:pt x="10" y="123"/>
                    </a:moveTo>
                    <a:lnTo>
                      <a:pt x="0" y="123"/>
                    </a:lnTo>
                    <a:lnTo>
                      <a:pt x="314" y="123"/>
                    </a:lnTo>
                    <a:lnTo>
                      <a:pt x="314" y="123"/>
                    </a:lnTo>
                    <a:lnTo>
                      <a:pt x="314" y="0"/>
                    </a:lnTo>
                    <a:lnTo>
                      <a:pt x="314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38" name="Rectangle 210"/>
              <p:cNvSpPr>
                <a:spLocks noChangeArrowheads="1"/>
              </p:cNvSpPr>
              <p:nvPr/>
            </p:nvSpPr>
            <p:spPr bwMode="auto">
              <a:xfrm>
                <a:off x="3771900" y="4949825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2.8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39" name="Rectangle 211"/>
              <p:cNvSpPr>
                <a:spLocks noChangeArrowheads="1"/>
              </p:cNvSpPr>
              <p:nvPr/>
            </p:nvSpPr>
            <p:spPr bwMode="auto">
              <a:xfrm>
                <a:off x="4021138" y="4949825"/>
                <a:ext cx="1270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40" name="Rectangle 212"/>
              <p:cNvSpPr>
                <a:spLocks noChangeArrowheads="1"/>
              </p:cNvSpPr>
              <p:nvPr/>
            </p:nvSpPr>
            <p:spPr bwMode="auto">
              <a:xfrm>
                <a:off x="3600450" y="5443538"/>
                <a:ext cx="498475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41" name="Freeform 213"/>
              <p:cNvSpPr>
                <a:spLocks noEditPoints="1"/>
              </p:cNvSpPr>
              <p:nvPr/>
            </p:nvSpPr>
            <p:spPr bwMode="auto">
              <a:xfrm>
                <a:off x="3600450" y="5443538"/>
                <a:ext cx="515938" cy="230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0"/>
                  </a:cxn>
                  <a:cxn ang="0">
                    <a:pos x="325" y="145"/>
                  </a:cxn>
                  <a:cxn ang="0">
                    <a:pos x="0" y="145"/>
                  </a:cxn>
                  <a:cxn ang="0">
                    <a:pos x="0" y="0"/>
                  </a:cxn>
                  <a:cxn ang="0">
                    <a:pos x="10" y="134"/>
                  </a:cxn>
                  <a:cxn ang="0">
                    <a:pos x="0" y="134"/>
                  </a:cxn>
                  <a:cxn ang="0">
                    <a:pos x="314" y="134"/>
                  </a:cxn>
                  <a:cxn ang="0">
                    <a:pos x="314" y="134"/>
                  </a:cxn>
                  <a:cxn ang="0">
                    <a:pos x="314" y="0"/>
                  </a:cxn>
                  <a:cxn ang="0">
                    <a:pos x="314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134"/>
                  </a:cxn>
                </a:cxnLst>
                <a:rect l="0" t="0" r="r" b="b"/>
                <a:pathLst>
                  <a:path w="325" h="145">
                    <a:moveTo>
                      <a:pt x="0" y="0"/>
                    </a:moveTo>
                    <a:lnTo>
                      <a:pt x="325" y="0"/>
                    </a:lnTo>
                    <a:lnTo>
                      <a:pt x="325" y="145"/>
                    </a:lnTo>
                    <a:lnTo>
                      <a:pt x="0" y="145"/>
                    </a:lnTo>
                    <a:lnTo>
                      <a:pt x="0" y="0"/>
                    </a:lnTo>
                    <a:close/>
                    <a:moveTo>
                      <a:pt x="10" y="134"/>
                    </a:moveTo>
                    <a:lnTo>
                      <a:pt x="0" y="134"/>
                    </a:lnTo>
                    <a:lnTo>
                      <a:pt x="314" y="134"/>
                    </a:lnTo>
                    <a:lnTo>
                      <a:pt x="314" y="134"/>
                    </a:lnTo>
                    <a:lnTo>
                      <a:pt x="314" y="0"/>
                    </a:lnTo>
                    <a:lnTo>
                      <a:pt x="314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42" name="Rectangle 214"/>
              <p:cNvSpPr>
                <a:spLocks noChangeArrowheads="1"/>
              </p:cNvSpPr>
              <p:nvPr/>
            </p:nvSpPr>
            <p:spPr bwMode="auto">
              <a:xfrm>
                <a:off x="3671888" y="5464175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2.2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43" name="Rectangle 215"/>
              <p:cNvSpPr>
                <a:spLocks noChangeArrowheads="1"/>
              </p:cNvSpPr>
              <p:nvPr/>
            </p:nvSpPr>
            <p:spPr bwMode="auto">
              <a:xfrm>
                <a:off x="3921125" y="5464175"/>
                <a:ext cx="1270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44" name="Rectangle 216"/>
              <p:cNvSpPr>
                <a:spLocks noChangeArrowheads="1"/>
              </p:cNvSpPr>
              <p:nvPr/>
            </p:nvSpPr>
            <p:spPr bwMode="auto">
              <a:xfrm>
                <a:off x="3832225" y="4624388"/>
                <a:ext cx="482600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45" name="Freeform 217"/>
              <p:cNvSpPr>
                <a:spLocks noEditPoints="1"/>
              </p:cNvSpPr>
              <p:nvPr/>
            </p:nvSpPr>
            <p:spPr bwMode="auto">
              <a:xfrm>
                <a:off x="3832225" y="4624388"/>
                <a:ext cx="500063" cy="228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5" y="0"/>
                  </a:cxn>
                  <a:cxn ang="0">
                    <a:pos x="315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11" y="134"/>
                  </a:cxn>
                  <a:cxn ang="0">
                    <a:pos x="0" y="134"/>
                  </a:cxn>
                  <a:cxn ang="0">
                    <a:pos x="304" y="134"/>
                  </a:cxn>
                  <a:cxn ang="0">
                    <a:pos x="304" y="134"/>
                  </a:cxn>
                  <a:cxn ang="0">
                    <a:pos x="304" y="0"/>
                  </a:cxn>
                  <a:cxn ang="0">
                    <a:pos x="304" y="1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11" y="134"/>
                  </a:cxn>
                </a:cxnLst>
                <a:rect l="0" t="0" r="r" b="b"/>
                <a:pathLst>
                  <a:path w="315" h="144">
                    <a:moveTo>
                      <a:pt x="0" y="0"/>
                    </a:moveTo>
                    <a:lnTo>
                      <a:pt x="315" y="0"/>
                    </a:lnTo>
                    <a:lnTo>
                      <a:pt x="315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11" y="134"/>
                    </a:moveTo>
                    <a:lnTo>
                      <a:pt x="0" y="134"/>
                    </a:lnTo>
                    <a:lnTo>
                      <a:pt x="304" y="134"/>
                    </a:lnTo>
                    <a:lnTo>
                      <a:pt x="304" y="134"/>
                    </a:lnTo>
                    <a:lnTo>
                      <a:pt x="304" y="0"/>
                    </a:lnTo>
                    <a:lnTo>
                      <a:pt x="304" y="1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46" name="Rectangle 218"/>
              <p:cNvSpPr>
                <a:spLocks noChangeArrowheads="1"/>
              </p:cNvSpPr>
              <p:nvPr/>
            </p:nvSpPr>
            <p:spPr bwMode="auto">
              <a:xfrm>
                <a:off x="3903663" y="4645025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3.2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47" name="Rectangle 219"/>
              <p:cNvSpPr>
                <a:spLocks noChangeArrowheads="1"/>
              </p:cNvSpPr>
              <p:nvPr/>
            </p:nvSpPr>
            <p:spPr bwMode="auto">
              <a:xfrm>
                <a:off x="4154488" y="4645025"/>
                <a:ext cx="1270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%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48" name="Rectangle 220"/>
              <p:cNvSpPr>
                <a:spLocks noChangeArrowheads="1"/>
              </p:cNvSpPr>
              <p:nvPr/>
            </p:nvSpPr>
            <p:spPr bwMode="auto">
              <a:xfrm>
                <a:off x="3649663" y="5181600"/>
                <a:ext cx="500062" cy="2127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49" name="Freeform 221"/>
              <p:cNvSpPr>
                <a:spLocks noEditPoints="1"/>
              </p:cNvSpPr>
              <p:nvPr/>
            </p:nvSpPr>
            <p:spPr bwMode="auto">
              <a:xfrm>
                <a:off x="3649663" y="5181600"/>
                <a:ext cx="515937" cy="228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0"/>
                  </a:cxn>
                  <a:cxn ang="0">
                    <a:pos x="325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11" y="134"/>
                  </a:cxn>
                  <a:cxn ang="0">
                    <a:pos x="0" y="134"/>
                  </a:cxn>
                  <a:cxn ang="0">
                    <a:pos x="315" y="134"/>
                  </a:cxn>
                  <a:cxn ang="0">
                    <a:pos x="315" y="134"/>
                  </a:cxn>
                  <a:cxn ang="0">
                    <a:pos x="315" y="0"/>
                  </a:cxn>
                  <a:cxn ang="0">
                    <a:pos x="315" y="1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11" y="134"/>
                  </a:cxn>
                </a:cxnLst>
                <a:rect l="0" t="0" r="r" b="b"/>
                <a:pathLst>
                  <a:path w="325" h="144">
                    <a:moveTo>
                      <a:pt x="0" y="0"/>
                    </a:moveTo>
                    <a:lnTo>
                      <a:pt x="325" y="0"/>
                    </a:lnTo>
                    <a:lnTo>
                      <a:pt x="325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11" y="134"/>
                    </a:moveTo>
                    <a:lnTo>
                      <a:pt x="0" y="134"/>
                    </a:lnTo>
                    <a:lnTo>
                      <a:pt x="315" y="134"/>
                    </a:lnTo>
                    <a:lnTo>
                      <a:pt x="315" y="134"/>
                    </a:lnTo>
                    <a:lnTo>
                      <a:pt x="315" y="0"/>
                    </a:lnTo>
                    <a:lnTo>
                      <a:pt x="315" y="1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0" name="Rectangle 222"/>
              <p:cNvSpPr>
                <a:spLocks noChangeArrowheads="1"/>
              </p:cNvSpPr>
              <p:nvPr/>
            </p:nvSpPr>
            <p:spPr bwMode="auto">
              <a:xfrm>
                <a:off x="3711575" y="5211763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1.7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51" name="Rectangle 223"/>
              <p:cNvSpPr>
                <a:spLocks noChangeArrowheads="1"/>
              </p:cNvSpPr>
              <p:nvPr/>
            </p:nvSpPr>
            <p:spPr bwMode="auto">
              <a:xfrm>
                <a:off x="3960813" y="5211763"/>
                <a:ext cx="1270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%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52" name="Rectangle 224"/>
              <p:cNvSpPr>
                <a:spLocks noChangeArrowheads="1"/>
              </p:cNvSpPr>
              <p:nvPr/>
            </p:nvSpPr>
            <p:spPr bwMode="auto">
              <a:xfrm>
                <a:off x="3333750" y="3622675"/>
                <a:ext cx="965200" cy="115888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3" name="Freeform 225"/>
              <p:cNvSpPr>
                <a:spLocks noEditPoints="1"/>
              </p:cNvSpPr>
              <p:nvPr/>
            </p:nvSpPr>
            <p:spPr bwMode="auto">
              <a:xfrm>
                <a:off x="3333750" y="3622675"/>
                <a:ext cx="981075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8" y="0"/>
                  </a:cxn>
                  <a:cxn ang="0">
                    <a:pos x="618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10" y="73"/>
                  </a:cxn>
                  <a:cxn ang="0">
                    <a:pos x="0" y="73"/>
                  </a:cxn>
                  <a:cxn ang="0">
                    <a:pos x="608" y="73"/>
                  </a:cxn>
                  <a:cxn ang="0">
                    <a:pos x="608" y="73"/>
                  </a:cxn>
                  <a:cxn ang="0">
                    <a:pos x="608" y="0"/>
                  </a:cxn>
                  <a:cxn ang="0">
                    <a:pos x="608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73"/>
                  </a:cxn>
                </a:cxnLst>
                <a:rect l="0" t="0" r="r" b="b"/>
                <a:pathLst>
                  <a:path w="618" h="83">
                    <a:moveTo>
                      <a:pt x="0" y="0"/>
                    </a:moveTo>
                    <a:lnTo>
                      <a:pt x="618" y="0"/>
                    </a:lnTo>
                    <a:lnTo>
                      <a:pt x="618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10" y="73"/>
                    </a:moveTo>
                    <a:lnTo>
                      <a:pt x="0" y="73"/>
                    </a:lnTo>
                    <a:lnTo>
                      <a:pt x="608" y="73"/>
                    </a:lnTo>
                    <a:lnTo>
                      <a:pt x="608" y="73"/>
                    </a:lnTo>
                    <a:lnTo>
                      <a:pt x="608" y="0"/>
                    </a:lnTo>
                    <a:lnTo>
                      <a:pt x="608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4" name="Rectangle 226"/>
              <p:cNvSpPr>
                <a:spLocks noChangeArrowheads="1"/>
              </p:cNvSpPr>
              <p:nvPr/>
            </p:nvSpPr>
            <p:spPr bwMode="auto">
              <a:xfrm>
                <a:off x="3333750" y="5492750"/>
                <a:ext cx="82550" cy="98425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5" name="Freeform 227"/>
              <p:cNvSpPr>
                <a:spLocks noEditPoints="1"/>
              </p:cNvSpPr>
              <p:nvPr/>
            </p:nvSpPr>
            <p:spPr bwMode="auto">
              <a:xfrm>
                <a:off x="3333750" y="5492750"/>
                <a:ext cx="100013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52" y="62"/>
                  </a:cxn>
                  <a:cxn ang="0">
                    <a:pos x="52" y="62"/>
                  </a:cxn>
                  <a:cxn ang="0">
                    <a:pos x="52" y="0"/>
                  </a:cxn>
                  <a:cxn ang="0">
                    <a:pos x="52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62"/>
                  </a:cxn>
                </a:cxnLst>
                <a:rect l="0" t="0" r="r" b="b"/>
                <a:pathLst>
                  <a:path w="63" h="72">
                    <a:moveTo>
                      <a:pt x="0" y="0"/>
                    </a:moveTo>
                    <a:lnTo>
                      <a:pt x="63" y="0"/>
                    </a:lnTo>
                    <a:lnTo>
                      <a:pt x="63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10" y="62"/>
                    </a:moveTo>
                    <a:lnTo>
                      <a:pt x="0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6" name="Rectangle 228"/>
              <p:cNvSpPr>
                <a:spLocks noChangeArrowheads="1"/>
              </p:cNvSpPr>
              <p:nvPr/>
            </p:nvSpPr>
            <p:spPr bwMode="auto">
              <a:xfrm>
                <a:off x="3333750" y="4951413"/>
                <a:ext cx="149225" cy="115887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7" name="Freeform 229"/>
              <p:cNvSpPr>
                <a:spLocks noEditPoints="1"/>
              </p:cNvSpPr>
              <p:nvPr/>
            </p:nvSpPr>
            <p:spPr bwMode="auto">
              <a:xfrm>
                <a:off x="3333750" y="4951413"/>
                <a:ext cx="166688" cy="131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10" y="73"/>
                  </a:cxn>
                  <a:cxn ang="0">
                    <a:pos x="0" y="73"/>
                  </a:cxn>
                  <a:cxn ang="0">
                    <a:pos x="94" y="73"/>
                  </a:cxn>
                  <a:cxn ang="0">
                    <a:pos x="94" y="73"/>
                  </a:cxn>
                  <a:cxn ang="0">
                    <a:pos x="94" y="0"/>
                  </a:cxn>
                  <a:cxn ang="0">
                    <a:pos x="94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73"/>
                  </a:cxn>
                </a:cxnLst>
                <a:rect l="0" t="0" r="r" b="b"/>
                <a:pathLst>
                  <a:path w="105" h="83">
                    <a:moveTo>
                      <a:pt x="0" y="0"/>
                    </a:moveTo>
                    <a:lnTo>
                      <a:pt x="105" y="0"/>
                    </a:lnTo>
                    <a:lnTo>
                      <a:pt x="105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10" y="73"/>
                    </a:moveTo>
                    <a:lnTo>
                      <a:pt x="0" y="7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94" y="0"/>
                    </a:lnTo>
                    <a:lnTo>
                      <a:pt x="94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8" name="Rectangle 230"/>
              <p:cNvSpPr>
                <a:spLocks noChangeArrowheads="1"/>
              </p:cNvSpPr>
              <p:nvPr/>
            </p:nvSpPr>
            <p:spPr bwMode="auto">
              <a:xfrm>
                <a:off x="3333750" y="4164013"/>
                <a:ext cx="100013" cy="98425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59" name="Freeform 231"/>
              <p:cNvSpPr>
                <a:spLocks noEditPoints="1"/>
              </p:cNvSpPr>
              <p:nvPr/>
            </p:nvSpPr>
            <p:spPr bwMode="auto">
              <a:xfrm>
                <a:off x="3333750" y="4164013"/>
                <a:ext cx="115888" cy="1158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0"/>
                  </a:cxn>
                  <a:cxn ang="0">
                    <a:pos x="73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3" y="0"/>
                  </a:cxn>
                  <a:cxn ang="0">
                    <a:pos x="63" y="1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0" y="62"/>
                  </a:cxn>
                </a:cxnLst>
                <a:rect l="0" t="0" r="r" b="b"/>
                <a:pathLst>
                  <a:path w="73" h="73">
                    <a:moveTo>
                      <a:pt x="0" y="0"/>
                    </a:moveTo>
                    <a:lnTo>
                      <a:pt x="73" y="0"/>
                    </a:lnTo>
                    <a:lnTo>
                      <a:pt x="7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10" y="62"/>
                    </a:moveTo>
                    <a:lnTo>
                      <a:pt x="0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0"/>
                    </a:lnTo>
                    <a:lnTo>
                      <a:pt x="63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60" name="Rectangle 232"/>
              <p:cNvSpPr>
                <a:spLocks noChangeArrowheads="1"/>
              </p:cNvSpPr>
              <p:nvPr/>
            </p:nvSpPr>
            <p:spPr bwMode="auto">
              <a:xfrm>
                <a:off x="3333750" y="3902075"/>
                <a:ext cx="249238" cy="98425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61" name="Freeform 233"/>
              <p:cNvSpPr>
                <a:spLocks noEditPoints="1"/>
              </p:cNvSpPr>
              <p:nvPr/>
            </p:nvSpPr>
            <p:spPr bwMode="auto">
              <a:xfrm>
                <a:off x="3333750" y="3902075"/>
                <a:ext cx="266700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7" y="0"/>
                  </a:cxn>
                  <a:cxn ang="0">
                    <a:pos x="157" y="1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0" y="62"/>
                  </a:cxn>
                </a:cxnLst>
                <a:rect l="0" t="0" r="r" b="b"/>
                <a:pathLst>
                  <a:path w="168" h="72">
                    <a:moveTo>
                      <a:pt x="0" y="0"/>
                    </a:moveTo>
                    <a:lnTo>
                      <a:pt x="168" y="0"/>
                    </a:lnTo>
                    <a:lnTo>
                      <a:pt x="168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10" y="62"/>
                    </a:moveTo>
                    <a:lnTo>
                      <a:pt x="0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0"/>
                    </a:lnTo>
                    <a:lnTo>
                      <a:pt x="157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62" name="Rectangle 234"/>
              <p:cNvSpPr>
                <a:spLocks noChangeArrowheads="1"/>
              </p:cNvSpPr>
              <p:nvPr/>
            </p:nvSpPr>
            <p:spPr bwMode="auto">
              <a:xfrm>
                <a:off x="4332288" y="3606800"/>
                <a:ext cx="611187" cy="184150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64" name="Rectangle 236"/>
              <p:cNvSpPr>
                <a:spLocks noChangeArrowheads="1"/>
              </p:cNvSpPr>
              <p:nvPr/>
            </p:nvSpPr>
            <p:spPr bwMode="auto">
              <a:xfrm>
                <a:off x="4384675" y="3609975"/>
                <a:ext cx="47783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10.5%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65" name="Rectangle 237"/>
              <p:cNvSpPr>
                <a:spLocks noChangeArrowheads="1"/>
              </p:cNvSpPr>
              <p:nvPr/>
            </p:nvSpPr>
            <p:spPr bwMode="auto">
              <a:xfrm>
                <a:off x="4133850" y="4138613"/>
                <a:ext cx="457200" cy="166687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67" name="Rectangle 239"/>
              <p:cNvSpPr>
                <a:spLocks noChangeArrowheads="1"/>
              </p:cNvSpPr>
              <p:nvPr/>
            </p:nvSpPr>
            <p:spPr bwMode="auto">
              <a:xfrm>
                <a:off x="4148138" y="4132263"/>
                <a:ext cx="382587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0.8%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68" name="Rectangle 240"/>
              <p:cNvSpPr>
                <a:spLocks noChangeArrowheads="1"/>
              </p:cNvSpPr>
              <p:nvPr/>
            </p:nvSpPr>
            <p:spPr bwMode="auto">
              <a:xfrm>
                <a:off x="5280025" y="4754563"/>
                <a:ext cx="59848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Source: 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69" name="Rectangle 241"/>
              <p:cNvSpPr>
                <a:spLocks noChangeArrowheads="1"/>
              </p:cNvSpPr>
              <p:nvPr/>
            </p:nvSpPr>
            <p:spPr bwMode="auto">
              <a:xfrm>
                <a:off x="5962650" y="4754563"/>
                <a:ext cx="51752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9999"/>
                    </a:solidFill>
                    <a:effectLst/>
                    <a:latin typeface="Comic Sans MS" pitchFamily="66" charset="0"/>
                  </a:rPr>
                  <a:t>http://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70" name="Rectangle 242"/>
              <p:cNvSpPr>
                <a:spLocks noChangeArrowheads="1"/>
              </p:cNvSpPr>
              <p:nvPr/>
            </p:nvSpPr>
            <p:spPr bwMode="auto">
              <a:xfrm>
                <a:off x="6445250" y="4754563"/>
                <a:ext cx="16129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9999"/>
                    </a:solidFill>
                    <a:effectLst/>
                    <a:latin typeface="Comic Sans MS" pitchFamily="66" charset="0"/>
                  </a:rPr>
                  <a:t>www.nationmaster.com</a:t>
                </a:r>
                <a:endPara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771" name="Rectangle 243"/>
              <p:cNvSpPr>
                <a:spLocks noChangeArrowheads="1"/>
              </p:cNvSpPr>
              <p:nvPr/>
            </p:nvSpPr>
            <p:spPr bwMode="auto">
              <a:xfrm>
                <a:off x="5962650" y="4935538"/>
                <a:ext cx="2330450" cy="1587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22772" name="Rectangle 244"/>
              <p:cNvSpPr>
                <a:spLocks noChangeArrowheads="1"/>
              </p:cNvSpPr>
              <p:nvPr/>
            </p:nvSpPr>
            <p:spPr bwMode="auto">
              <a:xfrm>
                <a:off x="5230813" y="4967288"/>
                <a:ext cx="34290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Internet Data for 2005: Mobile Data for 2006 </a:t>
                </a:r>
                <a:endPara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1026" name="AutoShape 12"/>
          <p:cNvSpPr>
            <a:spLocks noChangeAspect="1" noChangeArrowheads="1"/>
          </p:cNvSpPr>
          <p:nvPr/>
        </p:nvSpPr>
        <p:spPr bwMode="auto">
          <a:xfrm>
            <a:off x="1852613" y="3419475"/>
            <a:ext cx="7205662" cy="33623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="1">
                <a:effectLst/>
              </a:rPr>
              <a:t>A Golden Opportunity: NGN</a:t>
            </a:r>
          </a:p>
        </p:txBody>
      </p:sp>
      <p:sp>
        <p:nvSpPr>
          <p:cNvPr id="694277" name="Text Box 5"/>
          <p:cNvSpPr txBox="1">
            <a:spLocks noChangeArrowheads="1"/>
          </p:cNvSpPr>
          <p:nvPr/>
        </p:nvSpPr>
        <p:spPr bwMode="auto">
          <a:xfrm>
            <a:off x="0" y="5462588"/>
            <a:ext cx="9144000" cy="11080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NGN in South Africa Aims to Deliver HDTV of FIFA 2010!</a:t>
            </a:r>
          </a:p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r>
              <a:rPr lang="en-US" sz="3200" b="1" dirty="0">
                <a:solidFill>
                  <a:srgbClr val="FFC000"/>
                </a:solidFill>
                <a:effectLst/>
              </a:rPr>
              <a:t>Can This be Changed to Focus on HD@BOP?</a:t>
            </a:r>
          </a:p>
        </p:txBody>
      </p:sp>
      <p:sp>
        <p:nvSpPr>
          <p:cNvPr id="694278" name="Line 6"/>
          <p:cNvSpPr>
            <a:spLocks noChangeShapeType="1"/>
          </p:cNvSpPr>
          <p:nvPr/>
        </p:nvSpPr>
        <p:spPr bwMode="auto">
          <a:xfrm>
            <a:off x="0" y="1011238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81" name="Line 9"/>
          <p:cNvSpPr>
            <a:spLocks noChangeShapeType="1"/>
          </p:cNvSpPr>
          <p:nvPr/>
        </p:nvSpPr>
        <p:spPr bwMode="auto">
          <a:xfrm>
            <a:off x="28575" y="5260975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0" y="1136650"/>
            <a:ext cx="9144000" cy="4052888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lIns="162000" rIns="162000"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ITU-T SG 13: Rec. Y.2001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a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packet-based network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able to provide telecommunication services and able to make use of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broadband,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QoS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-enabled transport technologies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in which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service-related functions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from underlying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transport-related technologies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It enables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unfettered access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users to networks and to competing service providers and/or services of their choice. It supports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generalized mobility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which will allow consistent and ubiquitous provision of services to users.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06375" y="223838"/>
            <a:ext cx="6869113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Johannesburg: 18 May 2008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624513" y="6521450"/>
            <a:ext cx="3519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chemeClr val="bg1"/>
                </a:solidFill>
                <a:effectLst/>
              </a:rPr>
              <a:t>(STRINGER/AFP/Getty Images) </a:t>
            </a:r>
          </a:p>
        </p:txBody>
      </p:sp>
      <p:sp>
        <p:nvSpPr>
          <p:cNvPr id="750597" name="WordArt 5"/>
          <p:cNvSpPr>
            <a:spLocks noChangeArrowheads="1" noChangeShapeType="1" noTextEdit="1"/>
          </p:cNvSpPr>
          <p:nvPr/>
        </p:nvSpPr>
        <p:spPr bwMode="auto">
          <a:xfrm>
            <a:off x="195263" y="1127125"/>
            <a:ext cx="5751512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If we do nothing.....</a:t>
            </a: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571241" y="2186991"/>
            <a:ext cx="7874000" cy="37226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i-FI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“We maintain that if a state is to avoid the greatest plague of all - I mean civil war, though civil disintegration would be a better term - extreme poverty and wealth must not be allowed to arise in any section of the citizen-body, because both lead to both these disasters”</a:t>
            </a:r>
            <a:r>
              <a:rPr lang="en-US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fi-FI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Plato (circa 400 BC)</a:t>
            </a:r>
            <a:endParaRPr lang="en-US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2" dur="indefinite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06375" y="223838"/>
            <a:ext cx="6869113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Johannesburg: 18 May 2008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624513" y="6521450"/>
            <a:ext cx="3519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chemeClr val="bg1"/>
                </a:solidFill>
                <a:effectLst/>
              </a:rPr>
              <a:t>(STRINGER/AFP/Getty Images) 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88925" y="1127125"/>
            <a:ext cx="575151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If we do nothing.....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241" y="2186991"/>
            <a:ext cx="7874000" cy="33239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i-FI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divide between the income rich and income poor, the technology haves and technology have-nots, the information rich and information poor, has become the most serious political economic problem facing the world today”</a:t>
            </a:r>
            <a:r>
              <a:rPr lang="en-US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fi-FI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Govindan Parayil (2005 AD)</a:t>
            </a:r>
            <a:endParaRPr lang="en-US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842000"/>
            <a:ext cx="9144000" cy="708025"/>
          </a:xfrm>
          <a:prstGeom prst="rect">
            <a:avLst/>
          </a:prstGeom>
          <a:solidFill>
            <a:srgbClr val="FF0000"/>
          </a:solidFill>
          <a:ln w="222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 there a Role for IS Research?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3" name="Picture 3" descr="127_large_Map-South-Africa-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22898" name="WordArt 18"/>
          <p:cNvSpPr>
            <a:spLocks noChangeArrowheads="1" noChangeShapeType="1" noTextEdit="1"/>
          </p:cNvSpPr>
          <p:nvPr/>
        </p:nvSpPr>
        <p:spPr bwMode="auto">
          <a:xfrm>
            <a:off x="390525" y="711200"/>
            <a:ext cx="8331200" cy="457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430200" prstMaterial="legacyMatte">
              <a:extrusionClr>
                <a:srgbClr val="939676"/>
              </a:extrusionClr>
              <a:contourClr>
                <a:srgbClr val="3399FF"/>
              </a:contourClr>
            </a:sp3d>
          </a:bodyPr>
          <a:lstStyle/>
          <a:p>
            <a:r>
              <a:rPr lang="en-GB" sz="3600" kern="10" spc="72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Why</a:t>
            </a:r>
          </a:p>
          <a:p>
            <a:r>
              <a:rPr lang="en-GB" sz="3600" kern="10" spc="72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South Africa?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6" name="Text Box 8"/>
          <p:cNvSpPr txBox="1">
            <a:spLocks noChangeArrowheads="1"/>
          </p:cNvSpPr>
          <p:nvPr/>
        </p:nvSpPr>
        <p:spPr bwMode="auto">
          <a:xfrm>
            <a:off x="0" y="112713"/>
            <a:ext cx="9144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effectLst/>
                <a:latin typeface="Comic Sans MS" panose="030F0702030302020204" pitchFamily="66" charset="0"/>
              </a:rPr>
              <a:t>Where to next?</a:t>
            </a:r>
            <a:endParaRPr lang="en-US" altLang="en-US" sz="8800">
              <a:effectLst/>
              <a:latin typeface="Comic Sans MS" panose="030F0702030302020204" pitchFamily="66" charset="0"/>
            </a:endParaRPr>
          </a:p>
        </p:txBody>
      </p:sp>
      <p:sp>
        <p:nvSpPr>
          <p:cNvPr id="698377" name="Text Box 9"/>
          <p:cNvSpPr txBox="1">
            <a:spLocks noChangeArrowheads="1"/>
          </p:cNvSpPr>
          <p:nvPr/>
        </p:nvSpPr>
        <p:spPr bwMode="auto">
          <a:xfrm>
            <a:off x="0" y="1803400"/>
            <a:ext cx="91440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698378" name="Text Box 10"/>
          <p:cNvSpPr txBox="1">
            <a:spLocks noChangeArrowheads="1"/>
          </p:cNvSpPr>
          <p:nvPr/>
        </p:nvSpPr>
        <p:spPr bwMode="auto">
          <a:xfrm>
            <a:off x="307975" y="1582738"/>
            <a:ext cx="83232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b="1">
                <a:solidFill>
                  <a:srgbClr val="FFCC00"/>
                </a:solidFill>
                <a:effectLst/>
                <a:latin typeface="Comic Sans MS" panose="030F0702030302020204" pitchFamily="66" charset="0"/>
              </a:rPr>
              <a:t>Deliver Knowledge for Balanced Human Development via ICTs Affordably Accessed and Useable by All Citizens at the Bottom of the Pyramid (BOP)</a:t>
            </a:r>
            <a:endParaRPr lang="en-US" altLang="en-US" sz="4000" b="1">
              <a:solidFill>
                <a:srgbClr val="FFCC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073650"/>
            <a:ext cx="9144000" cy="1754188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540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Can IS Research Focus on this Need?</a:t>
            </a:r>
            <a:endParaRPr lang="en-US" altLang="en-US" sz="540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6" grpId="0"/>
      <p:bldP spid="698378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0" y="1803400"/>
            <a:ext cx="91440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7659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8" name="WordArt 7"/>
          <p:cNvSpPr>
            <a:spLocks noChangeArrowheads="1" noChangeShapeType="1" noTextEdit="1"/>
          </p:cNvSpPr>
          <p:nvPr/>
        </p:nvSpPr>
        <p:spPr bwMode="auto">
          <a:xfrm>
            <a:off x="2457450" y="174625"/>
            <a:ext cx="4368800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0" lon="2153998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How?</a:t>
            </a:r>
          </a:p>
        </p:txBody>
      </p:sp>
      <p:sp>
        <p:nvSpPr>
          <p:cNvPr id="765960" name="Text Box 8"/>
          <p:cNvSpPr txBox="1">
            <a:spLocks noChangeArrowheads="1"/>
          </p:cNvSpPr>
          <p:nvPr/>
        </p:nvSpPr>
        <p:spPr bwMode="auto">
          <a:xfrm>
            <a:off x="0" y="1392238"/>
            <a:ext cx="9144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8400" indent="-2540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3600">
                <a:effectLst/>
                <a:latin typeface="Comic Sans MS" panose="030F0702030302020204" pitchFamily="66" charset="0"/>
              </a:rPr>
              <a:t> </a:t>
            </a:r>
            <a:r>
              <a:rPr lang="en-GB" altLang="en-US" sz="4400">
                <a:effectLst/>
                <a:latin typeface="Comic Sans MS" panose="030F0702030302020204" pitchFamily="66" charset="0"/>
              </a:rPr>
              <a:t>Research ICT4HD@SA’sBOP:</a:t>
            </a:r>
          </a:p>
          <a:p>
            <a:pPr lvl="1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800">
                <a:solidFill>
                  <a:srgbClr val="FF9900"/>
                </a:solidFill>
                <a:effectLst/>
                <a:latin typeface="Comic Sans MS" panose="030F0702030302020204" pitchFamily="66" charset="0"/>
              </a:rPr>
              <a:t>From the Bottom Up:</a:t>
            </a:r>
          </a:p>
          <a:p>
            <a:pPr lvl="2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That’s where the Challenges lie;</a:t>
            </a:r>
          </a:p>
          <a:p>
            <a:pPr lvl="1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GB" altLang="en-US" sz="2800">
                <a:solidFill>
                  <a:srgbClr val="FF9900"/>
                </a:solidFill>
                <a:effectLst/>
                <a:latin typeface="Comic Sans MS" panose="030F0702030302020204" pitchFamily="66" charset="0"/>
              </a:rPr>
              <a:t>By Multidisciplinary Teams:</a:t>
            </a:r>
          </a:p>
          <a:p>
            <a:pPr lvl="2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Human development is Complex:</a:t>
            </a:r>
          </a:p>
          <a:p>
            <a:pPr lvl="2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Health, Wealth, Knowledge, Communication: Specialists Needed;</a:t>
            </a:r>
          </a:p>
          <a:p>
            <a:pPr lvl="1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GB" altLang="en-US" sz="2800">
                <a:solidFill>
                  <a:srgbClr val="FF9900"/>
                </a:solidFill>
                <a:effectLst/>
                <a:latin typeface="Comic Sans MS" panose="030F0702030302020204" pitchFamily="66" charset="0"/>
              </a:rPr>
              <a:t>Simultaneously:</a:t>
            </a:r>
          </a:p>
          <a:p>
            <a:pPr lvl="2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HD Issues are Interrelated, Interdependent, Interconnected;</a:t>
            </a:r>
          </a:p>
          <a:p>
            <a:pPr lvl="1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GB" altLang="en-US" sz="2800">
                <a:solidFill>
                  <a:srgbClr val="FF9900"/>
                </a:solidFill>
                <a:effectLst/>
                <a:latin typeface="Comic Sans MS" panose="030F0702030302020204" pitchFamily="66" charset="0"/>
              </a:rPr>
              <a:t>With Multi-institutional Partners:</a:t>
            </a:r>
          </a:p>
          <a:p>
            <a:pPr lvl="2" algn="l" eaLnBrk="1" hangingPunct="1">
              <a:lnSpc>
                <a:spcPct val="95000"/>
              </a:lnSpc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Human Development is a Global Challenge: 4.5 Billion BOP Citizens; 33.6 million South Africans!</a:t>
            </a:r>
            <a:endParaRPr lang="en-US" altLang="en-US" sz="2400"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0" y="1803400"/>
            <a:ext cx="91440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774147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>
            <a:off x="2457450" y="174625"/>
            <a:ext cx="4368800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0" lon="2153998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How?</a:t>
            </a:r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0" y="1397000"/>
            <a:ext cx="9144000" cy="47656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>
                <a:solidFill>
                  <a:srgbClr val="FF9900"/>
                </a:solidFill>
                <a:effectLst/>
                <a:latin typeface="Comic Sans MS" pitchFamily="66" charset="0"/>
              </a:rPr>
              <a:t>A Bottom-up Participative Action R&amp;D Strategy</a:t>
            </a:r>
          </a:p>
          <a:p>
            <a:pPr marL="725488" lvl="1" indent="-1905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n"/>
              <a:defRPr/>
            </a:pPr>
            <a:r>
              <a:rPr lang="en-GB" sz="3200">
                <a:effectLst/>
                <a:latin typeface="Comic Sans MS" pitchFamily="66" charset="0"/>
              </a:rPr>
              <a:t>Participative:</a:t>
            </a:r>
            <a:endParaRPr lang="en-GB" sz="2000">
              <a:effectLst/>
              <a:latin typeface="Comic Sans MS" pitchFamily="66" charset="0"/>
            </a:endParaRP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</a:rPr>
              <a:t>Academic Specialists in Human Development and ICTs;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</a:rPr>
              <a:t>Institutional Partners, Local, Government, International;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</a:rPr>
              <a:t>Industry: ICT Operators, Equipment Vendors; Researchers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</a:rPr>
              <a:t>NGOs, Civil Society, Community Organizations;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</a:rPr>
              <a:t>BOP People, Businesses, Organizations;</a:t>
            </a:r>
          </a:p>
          <a:p>
            <a:pPr marL="725488" lvl="1" indent="-1905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n"/>
              <a:defRPr/>
            </a:pPr>
            <a:r>
              <a:rPr lang="en-GB" sz="3200">
                <a:effectLst/>
                <a:latin typeface="Comic Sans MS" pitchFamily="66" charset="0"/>
              </a:rPr>
              <a:t>Action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</a:rPr>
              <a:t>Research  </a:t>
            </a:r>
            <a:r>
              <a:rPr lang="en-GB" sz="2000">
                <a:effectLst/>
                <a:latin typeface="Comic Sans MS" pitchFamily="66" charset="0"/>
                <a:sym typeface="Wingdings" pitchFamily="2" charset="2"/>
              </a:rPr>
              <a:t> Develop </a:t>
            </a:r>
            <a:r>
              <a:rPr lang="en-GB" sz="2000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>
                <a:effectLst/>
                <a:latin typeface="Comic Sans MS" pitchFamily="66" charset="0"/>
                <a:sym typeface="Wingdings" pitchFamily="2" charset="2"/>
              </a:rPr>
              <a:t>Implement  Plan  Integrate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  <a:sym typeface="Wingdings" pitchFamily="2" charset="2"/>
              </a:rPr>
              <a:t>Bottom-up R&amp;D; Top-Down Integration</a:t>
            </a:r>
          </a:p>
          <a:p>
            <a:pPr marL="1171575" lvl="2" indent="-266700" algn="l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l"/>
              <a:defRPr/>
            </a:pPr>
            <a:r>
              <a:rPr lang="en-GB" sz="2000">
                <a:effectLst/>
                <a:latin typeface="Comic Sans MS" pitchFamily="66" charset="0"/>
                <a:sym typeface="Wingdings" pitchFamily="2" charset="2"/>
              </a:rPr>
              <a:t>National, Regional, Global Scalability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0" y="1803400"/>
            <a:ext cx="91440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782339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457450" y="174625"/>
            <a:ext cx="4368800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0" lon="2153998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What?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0" y="1338263"/>
            <a:ext cx="9144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00113" indent="-36512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Expected outcomes: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Improved Knowledge: Published academic papers, Reports;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Practical BOP-suitable ICT networks, services, industry;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Lower entry cost for BOP entrepreneurs;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BOP-ICT market development and expansion</a:t>
            </a:r>
            <a:endParaRPr lang="en-GB" altLang="en-US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0" y="3357563"/>
            <a:ext cx="9144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5488" indent="-1905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Activities: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Phase 1 &amp; 2: Partnership formation; Project Management Formation; Detailed Research project Design;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Phase 3: Project implementation, continuous monitoring review &amp; evaluation;</a:t>
            </a:r>
          </a:p>
          <a:p>
            <a:pPr lvl="1"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Phase 4: Final evaluation, reporting, publication, follow-up strategy development;</a:t>
            </a:r>
          </a:p>
        </p:txBody>
      </p:sp>
      <p:sp>
        <p:nvSpPr>
          <p:cNvPr id="782343" name="Text Box 7"/>
          <p:cNvSpPr txBox="1">
            <a:spLocks noChangeArrowheads="1"/>
          </p:cNvSpPr>
          <p:nvPr/>
        </p:nvSpPr>
        <p:spPr bwMode="auto">
          <a:xfrm>
            <a:off x="0" y="5978525"/>
            <a:ext cx="9144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Timeline: Three years all phases.</a:t>
            </a:r>
            <a:endParaRPr lang="en-GB" altLang="en-US" sz="2000"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1" grpId="0"/>
      <p:bldP spid="782342" grpId="0"/>
      <p:bldP spid="7823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Text Box 2"/>
          <p:cNvSpPr txBox="1">
            <a:spLocks noChangeArrowheads="1"/>
          </p:cNvSpPr>
          <p:nvPr/>
        </p:nvSpPr>
        <p:spPr bwMode="auto">
          <a:xfrm>
            <a:off x="0" y="1803400"/>
            <a:ext cx="91440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784387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14300" cmpd="tri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11163" y="100013"/>
            <a:ext cx="8213725" cy="985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0" lon="2153998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Risks, Barriers, Opportunities</a:t>
            </a:r>
          </a:p>
        </p:txBody>
      </p:sp>
      <p:sp>
        <p:nvSpPr>
          <p:cNvPr id="784389" name="Text Box 5"/>
          <p:cNvSpPr txBox="1">
            <a:spLocks noChangeArrowheads="1"/>
          </p:cNvSpPr>
          <p:nvPr/>
        </p:nvSpPr>
        <p:spPr bwMode="auto">
          <a:xfrm>
            <a:off x="0" y="1338263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00113" indent="-36512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Policy &amp; Regulatory Barriers: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181 years of failed policy &amp; regulation in Africa (1828-2009);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00FF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Critical focal element of research;</a:t>
            </a:r>
            <a:endParaRPr lang="en-GB" altLang="en-US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0" y="2608263"/>
            <a:ext cx="9144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12800" indent="-277813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Commercial Interests: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Dominant ICT Industry comfort zones, resistance to change, strong influence on policy/regulation;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00FF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Massive BOP Market Potential: South Africa = US$44 Billion; </a:t>
            </a:r>
          </a:p>
        </p:txBody>
      </p:sp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0" y="414020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12800" indent="-277813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Complexity: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Multidisciplinary partnership formation, management; 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00FF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Few alternatives; Increasing recognition of imperatives</a:t>
            </a:r>
          </a:p>
        </p:txBody>
      </p:sp>
      <p:sp>
        <p:nvSpPr>
          <p:cNvPr id="784393" name="Text Box 9"/>
          <p:cNvSpPr txBox="1">
            <a:spLocks noChangeArrowheads="1"/>
          </p:cNvSpPr>
          <p:nvPr/>
        </p:nvSpPr>
        <p:spPr bwMode="auto">
          <a:xfrm>
            <a:off x="0" y="5443538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12800" indent="-277813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>
                <a:effectLst/>
                <a:latin typeface="Comic Sans MS" panose="030F0702030302020204" pitchFamily="66" charset="0"/>
              </a:rPr>
              <a:t>Funding: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Donor fatigue; Global economic challenges</a:t>
            </a:r>
          </a:p>
          <a:p>
            <a:pPr lvl="1" algn="l" eaLnBrk="1" hangingPunct="1">
              <a:lnSpc>
                <a:spcPct val="95000"/>
              </a:lnSpc>
              <a:spcBef>
                <a:spcPct val="25000"/>
              </a:spcBef>
              <a:buClr>
                <a:srgbClr val="00FF00"/>
              </a:buClr>
              <a:buSzPct val="120000"/>
              <a:buFont typeface="Wingdings" panose="05000000000000000000" pitchFamily="2" charset="2"/>
              <a:buChar char="n"/>
            </a:pPr>
            <a:r>
              <a:rPr lang="en-GB" altLang="en-US" sz="2000">
                <a:effectLst/>
                <a:latin typeface="Comic Sans MS" panose="030F0702030302020204" pitchFamily="66" charset="0"/>
              </a:rPr>
              <a:t>Global threat of inaction: Climate/Environment, Global Security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4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9" grpId="0"/>
      <p:bldP spid="784390" grpId="0"/>
      <p:bldP spid="784392" grpId="0"/>
      <p:bldP spid="7843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6685" name="Text Box 13"/>
          <p:cNvSpPr txBox="1">
            <a:spLocks noChangeArrowheads="1"/>
          </p:cNvSpPr>
          <p:nvPr/>
        </p:nvSpPr>
        <p:spPr bwMode="auto">
          <a:xfrm>
            <a:off x="28575" y="146050"/>
            <a:ext cx="9144000" cy="15557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9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Can We Do It?</a:t>
            </a:r>
            <a:endParaRPr lang="en-US" sz="9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6686" name="Text Box 14"/>
          <p:cNvSpPr txBox="1">
            <a:spLocks noChangeArrowheads="1"/>
          </p:cNvSpPr>
          <p:nvPr/>
        </p:nvSpPr>
        <p:spPr bwMode="auto">
          <a:xfrm>
            <a:off x="0" y="1863725"/>
            <a:ext cx="8969375" cy="27749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Can We Afford Not To?</a:t>
            </a:r>
            <a:endParaRPr lang="en-US" sz="8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6687" name="Text Box 15"/>
          <p:cNvSpPr txBox="1">
            <a:spLocks noChangeArrowheads="1"/>
          </p:cNvSpPr>
          <p:nvPr/>
        </p:nvSpPr>
        <p:spPr bwMode="auto">
          <a:xfrm>
            <a:off x="0" y="4572000"/>
            <a:ext cx="8969375" cy="1433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Thank You</a:t>
            </a:r>
            <a:endParaRPr lang="en-US" sz="8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6688" name="Text Box 16"/>
          <p:cNvSpPr txBox="1">
            <a:spLocks noChangeArrowheads="1"/>
          </p:cNvSpPr>
          <p:nvPr/>
        </p:nvSpPr>
        <p:spPr bwMode="auto">
          <a:xfrm>
            <a:off x="0" y="6021388"/>
            <a:ext cx="8969375" cy="6413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Walter Brown: walbrown@mail.ngo.za</a:t>
            </a:r>
            <a:endParaRPr lang="en-US" sz="36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7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7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966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7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9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85" grpId="0"/>
      <p:bldP spid="796685" grpId="1"/>
      <p:bldP spid="796686" grpId="0"/>
      <p:bldP spid="796686" grpId="1"/>
      <p:bldP spid="796687" grpId="0"/>
      <p:bldP spid="7966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127_large_Map-South-Africa-L.gif"/>
          <p:cNvPicPr>
            <a:picLocks noChangeAspect="1"/>
          </p:cNvPicPr>
          <p:nvPr/>
        </p:nvPicPr>
        <p:blipFill>
          <a:blip r:embed="rId3">
            <a:lum bright="-6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557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Maybe because we’re ALL South Africans</a:t>
            </a:r>
            <a:endParaRPr lang="en-US" sz="4600" b="1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73038" y="2357438"/>
            <a:ext cx="7270750" cy="868362"/>
          </a:xfrm>
          <a:prstGeom prst="rect">
            <a:avLst/>
          </a:prstGeom>
          <a:solidFill>
            <a:srgbClr val="99CC00">
              <a:alpha val="44000"/>
            </a:srgbClr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  <a:buFontTx/>
              <a:buChar char="•"/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 Footprints: 124k years ago</a:t>
            </a:r>
          </a:p>
          <a:p>
            <a:pPr marL="762000" lvl="1" indent="-304800" algn="l">
              <a:lnSpc>
                <a:spcPct val="90000"/>
              </a:lnSpc>
              <a:defRPr/>
            </a:pPr>
            <a:r>
              <a:rPr lang="en-GB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Jacobs and Roberts, 2009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73038" y="4805363"/>
            <a:ext cx="4741862" cy="1366837"/>
          </a:xfrm>
          <a:prstGeom prst="rect">
            <a:avLst/>
          </a:prstGeom>
          <a:solidFill>
            <a:srgbClr val="99CC00">
              <a:alpha val="46001"/>
            </a:srgbClr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  <a:buFontTx/>
              <a:buChar char="•"/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Birth of Technology?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Sibudu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60K years ago: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Jacobs, Roberts et al, 2007.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73038" y="3297238"/>
            <a:ext cx="6227762" cy="1323975"/>
          </a:xfrm>
          <a:prstGeom prst="rect">
            <a:avLst/>
          </a:prstGeom>
          <a:solidFill>
            <a:srgbClr val="99CC00">
              <a:alpha val="45000"/>
            </a:srgbClr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 algn="l">
              <a:buFontTx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Birth of Language, Culture, Society? 77k years ago: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Blombos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4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Henshilwood</a:t>
            </a:r>
            <a:r>
              <a:rPr lang="en-GB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al: 2002</a:t>
            </a:r>
            <a:endParaRPr lang="en-US" sz="2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73038" y="1365250"/>
            <a:ext cx="8970962" cy="944563"/>
          </a:xfrm>
          <a:prstGeom prst="rect">
            <a:avLst/>
          </a:prstGeom>
          <a:solidFill>
            <a:srgbClr val="00FF00">
              <a:alpha val="44000"/>
            </a:srgbClr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 algn="l">
              <a:spcBef>
                <a:spcPct val="50000"/>
              </a:spcBef>
              <a:buFontTx/>
              <a:buChar char="•"/>
              <a:defRPr/>
            </a:pPr>
            <a:r>
              <a:rPr lang="en-GB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Migration: Peopling the world, 56k years ago: </a:t>
            </a:r>
            <a:r>
              <a:rPr lang="en-GB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Hua Lui et al, 2006: Everybody’s Ancestral Cousins!</a:t>
            </a:r>
            <a:endParaRPr lang="en-US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4" name="Oval 8"/>
          <p:cNvSpPr>
            <a:spLocks noChangeArrowheads="1"/>
          </p:cNvSpPr>
          <p:nvPr/>
        </p:nvSpPr>
        <p:spPr bwMode="auto">
          <a:xfrm>
            <a:off x="6154738" y="5500688"/>
            <a:ext cx="396875" cy="422275"/>
          </a:xfrm>
          <a:prstGeom prst="ellipse">
            <a:avLst/>
          </a:prstGeom>
          <a:solidFill>
            <a:srgbClr val="FF00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7419975" y="2771775"/>
            <a:ext cx="149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rot="-5400000">
            <a:off x="7403307" y="4223544"/>
            <a:ext cx="29575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>
            <a:off x="6534150" y="5713413"/>
            <a:ext cx="23860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91" name="Oval 15"/>
          <p:cNvSpPr>
            <a:spLocks noChangeArrowheads="1"/>
          </p:cNvSpPr>
          <p:nvPr/>
        </p:nvSpPr>
        <p:spPr bwMode="auto">
          <a:xfrm>
            <a:off x="3121025" y="6216650"/>
            <a:ext cx="396875" cy="422275"/>
          </a:xfrm>
          <a:prstGeom prst="ellipse">
            <a:avLst/>
          </a:prstGeom>
          <a:solidFill>
            <a:srgbClr val="FF00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 flipV="1">
            <a:off x="6400800" y="3652838"/>
            <a:ext cx="2347913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 rot="-5400000">
            <a:off x="7322344" y="5036344"/>
            <a:ext cx="28400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3459163" y="6435725"/>
            <a:ext cx="5322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95" name="Oval 19"/>
          <p:cNvSpPr>
            <a:spLocks noChangeArrowheads="1"/>
          </p:cNvSpPr>
          <p:nvPr/>
        </p:nvSpPr>
        <p:spPr bwMode="auto">
          <a:xfrm>
            <a:off x="7685088" y="3740150"/>
            <a:ext cx="396875" cy="422275"/>
          </a:xfrm>
          <a:prstGeom prst="ellipse">
            <a:avLst/>
          </a:prstGeom>
          <a:solidFill>
            <a:srgbClr val="FF0000"/>
          </a:solidFill>
          <a:ln w="222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4887913" y="5408613"/>
            <a:ext cx="37353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 rot="-5400000">
            <a:off x="7811294" y="4655344"/>
            <a:ext cx="1554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98" name="Line 22"/>
          <p:cNvSpPr>
            <a:spLocks noChangeShapeType="1"/>
          </p:cNvSpPr>
          <p:nvPr/>
        </p:nvSpPr>
        <p:spPr bwMode="auto">
          <a:xfrm>
            <a:off x="7902575" y="3916363"/>
            <a:ext cx="6889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 rot="-2839598">
            <a:off x="7955757" y="758031"/>
            <a:ext cx="1033462" cy="638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222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01" name="AutoShape 25"/>
          <p:cNvSpPr>
            <a:spLocks noChangeArrowheads="1"/>
          </p:cNvSpPr>
          <p:nvPr/>
        </p:nvSpPr>
        <p:spPr bwMode="auto">
          <a:xfrm rot="13877198">
            <a:off x="516732" y="675481"/>
            <a:ext cx="1033462" cy="638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222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05" name="Freeform 29"/>
          <p:cNvSpPr>
            <a:spLocks/>
          </p:cNvSpPr>
          <p:nvPr/>
        </p:nvSpPr>
        <p:spPr bwMode="auto">
          <a:xfrm>
            <a:off x="4784725" y="2209800"/>
            <a:ext cx="3597275" cy="3902075"/>
          </a:xfrm>
          <a:custGeom>
            <a:avLst/>
            <a:gdLst/>
            <a:ahLst/>
            <a:cxnLst>
              <a:cxn ang="0">
                <a:pos x="0" y="2439"/>
              </a:cxn>
              <a:cxn ang="0">
                <a:pos x="522" y="2344"/>
              </a:cxn>
              <a:cxn ang="0">
                <a:pos x="706" y="1752"/>
              </a:cxn>
              <a:cxn ang="0">
                <a:pos x="1970" y="1776"/>
              </a:cxn>
              <a:cxn ang="0">
                <a:pos x="2050" y="1456"/>
              </a:cxn>
              <a:cxn ang="0">
                <a:pos x="1058" y="1192"/>
              </a:cxn>
              <a:cxn ang="0">
                <a:pos x="2026" y="672"/>
              </a:cxn>
              <a:cxn ang="0">
                <a:pos x="2266" y="0"/>
              </a:cxn>
            </a:cxnLst>
            <a:rect l="0" t="0" r="r" b="b"/>
            <a:pathLst>
              <a:path w="2266" h="2458">
                <a:moveTo>
                  <a:pt x="0" y="2439"/>
                </a:moveTo>
                <a:cubicBezTo>
                  <a:pt x="87" y="2423"/>
                  <a:pt x="404" y="2458"/>
                  <a:pt x="522" y="2344"/>
                </a:cubicBezTo>
                <a:cubicBezTo>
                  <a:pt x="640" y="2230"/>
                  <a:pt x="465" y="1847"/>
                  <a:pt x="706" y="1752"/>
                </a:cubicBezTo>
                <a:cubicBezTo>
                  <a:pt x="947" y="1657"/>
                  <a:pt x="1746" y="1825"/>
                  <a:pt x="1970" y="1776"/>
                </a:cubicBezTo>
                <a:cubicBezTo>
                  <a:pt x="2194" y="1727"/>
                  <a:pt x="2202" y="1553"/>
                  <a:pt x="2050" y="1456"/>
                </a:cubicBezTo>
                <a:cubicBezTo>
                  <a:pt x="1898" y="1359"/>
                  <a:pt x="1062" y="1323"/>
                  <a:pt x="1058" y="1192"/>
                </a:cubicBezTo>
                <a:cubicBezTo>
                  <a:pt x="1054" y="1061"/>
                  <a:pt x="1825" y="871"/>
                  <a:pt x="2026" y="672"/>
                </a:cubicBezTo>
                <a:cubicBezTo>
                  <a:pt x="2227" y="473"/>
                  <a:pt x="2216" y="140"/>
                  <a:pt x="2266" y="0"/>
                </a:cubicBezTo>
              </a:path>
            </a:pathLst>
          </a:custGeom>
          <a:noFill/>
          <a:ln w="190500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1" grpId="0" animBg="1"/>
      <p:bldP spid="126982" grpId="0" animBg="1"/>
      <p:bldP spid="126983" grpId="0" animBg="1"/>
      <p:bldP spid="126984" grpId="0" animBg="1"/>
      <p:bldP spid="126991" grpId="0" animBg="1"/>
      <p:bldP spid="126995" grpId="0" animBg="1"/>
      <p:bldP spid="127000" grpId="0" animBg="1"/>
      <p:bldP spid="127001" grpId="0" animBg="1"/>
      <p:bldP spid="1270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82550" y="73025"/>
            <a:ext cx="2111375" cy="2779713"/>
            <a:chOff x="0" y="2112"/>
            <a:chExt cx="1760" cy="2222"/>
          </a:xfrm>
        </p:grpSpPr>
        <p:grpSp>
          <p:nvGrpSpPr>
            <p:cNvPr id="9225" name="Group 3"/>
            <p:cNvGrpSpPr>
              <a:grpSpLocks/>
            </p:cNvGrpSpPr>
            <p:nvPr/>
          </p:nvGrpSpPr>
          <p:grpSpPr bwMode="auto">
            <a:xfrm>
              <a:off x="56" y="2112"/>
              <a:ext cx="1704" cy="2208"/>
              <a:chOff x="56" y="2112"/>
              <a:chExt cx="1704" cy="2208"/>
            </a:xfrm>
          </p:grpSpPr>
          <p:pic>
            <p:nvPicPr>
              <p:cNvPr id="9227" name="Picture 4" descr="philliptobias"/>
              <p:cNvPicPr>
                <a:picLocks noChangeAspect="1" noChangeArrowheads="1"/>
              </p:cNvPicPr>
              <p:nvPr/>
            </p:nvPicPr>
            <p:blipFill>
              <a:blip r:embed="rId3">
                <a:lum contrast="2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" y="2120"/>
                <a:ext cx="1673" cy="220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8309" name="Rectangle 5"/>
              <p:cNvSpPr>
                <a:spLocks noChangeArrowheads="1"/>
              </p:cNvSpPr>
              <p:nvPr/>
            </p:nvSpPr>
            <p:spPr bwMode="auto">
              <a:xfrm>
                <a:off x="1464" y="2112"/>
                <a:ext cx="296" cy="655"/>
              </a:xfrm>
              <a:prstGeom prst="rect">
                <a:avLst/>
              </a:prstGeom>
              <a:solidFill>
                <a:srgbClr val="000000"/>
              </a:solidFill>
              <a:ln w="222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38310" name="Text Box 6"/>
            <p:cNvSpPr txBox="1">
              <a:spLocks noChangeArrowheads="1"/>
            </p:cNvSpPr>
            <p:nvPr/>
          </p:nvSpPr>
          <p:spPr bwMode="auto">
            <a:xfrm>
              <a:off x="0" y="3917"/>
              <a:ext cx="1600" cy="41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Philip Tobias: Scientist</a:t>
              </a:r>
              <a:endPara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91893" y="47625"/>
            <a:ext cx="6665976" cy="25349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lIns="36000" tIns="36000" rIns="36000" bIns="36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an African!</a:t>
            </a:r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0625" y="2490788"/>
            <a:ext cx="65293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Quoted from Tobias’ Bodies: Award winning Video Documentary, 2002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7150" y="2925763"/>
            <a:ext cx="9015413" cy="27384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Aft>
                <a:spcPts val="1200"/>
              </a:spcAft>
              <a:buClr>
                <a:srgbClr val="FC0128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bg1"/>
                </a:solidFill>
                <a:effectLst/>
                <a:latin typeface="AvantGarde" pitchFamily="34" charset="0"/>
              </a:rPr>
              <a:t>“The human species has a genetic pre-disposition of being extremely violent……… and very caring……</a:t>
            </a:r>
          </a:p>
          <a:p>
            <a:pPr algn="l">
              <a:spcAft>
                <a:spcPts val="1200"/>
              </a:spcAft>
              <a:buClr>
                <a:srgbClr val="FC0128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bg1"/>
                </a:solidFill>
                <a:effectLst/>
                <a:latin typeface="AvantGarde" pitchFamily="34" charset="0"/>
              </a:rPr>
              <a:t>Culture &amp; Environment determines whether we kill….. or care……</a:t>
            </a:r>
          </a:p>
          <a:p>
            <a:pPr algn="l">
              <a:spcAft>
                <a:spcPts val="1200"/>
              </a:spcAft>
              <a:buClr>
                <a:srgbClr val="FC0128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bg1"/>
                </a:solidFill>
                <a:effectLst/>
                <a:latin typeface="AvantGarde" pitchFamily="34" charset="0"/>
              </a:rPr>
              <a:t>Society creates us and our behavior, but we create society</a:t>
            </a:r>
          </a:p>
          <a:p>
            <a:pPr algn="l">
              <a:spcAft>
                <a:spcPts val="1200"/>
              </a:spcAft>
              <a:buClr>
                <a:srgbClr val="FC0128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bg1"/>
                </a:solidFill>
                <a:effectLst/>
                <a:latin typeface="AvantGarde" pitchFamily="34" charset="0"/>
              </a:rPr>
              <a:t>Therefore, we are in a position to re-create ourselves…</a:t>
            </a:r>
          </a:p>
          <a:p>
            <a:pPr algn="l">
              <a:buClr>
                <a:srgbClr val="FC0128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bg1"/>
                </a:solidFill>
                <a:effectLst/>
                <a:latin typeface="AvantGarde" pitchFamily="34" charset="0"/>
              </a:rPr>
              <a:t>To master our genetic propensity for violence”</a:t>
            </a:r>
            <a:endParaRPr lang="en-US" altLang="en-US" sz="2200" b="1" i="1">
              <a:solidFill>
                <a:schemeClr val="bg1"/>
              </a:solidFill>
              <a:effectLst/>
              <a:latin typeface="AvantGarde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852381"/>
            <a:ext cx="9144000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/>
                <a:latin typeface="Comic Sans MS" pitchFamily="66" charset="0"/>
              </a:rPr>
              <a:t>Human Inequality is a Form of Extreme Violence!</a:t>
            </a:r>
          </a:p>
          <a:p>
            <a:pPr>
              <a:spcBef>
                <a:spcPts val="0"/>
              </a:spcBef>
              <a:defRPr/>
            </a:pPr>
            <a:r>
              <a:rPr lang="en-GB" sz="3000" dirty="0">
                <a:solidFill>
                  <a:srgbClr val="00FF00"/>
                </a:solidFill>
                <a:effectLst/>
                <a:latin typeface="Comic Sans MS" pitchFamily="66" charset="0"/>
              </a:rPr>
              <a:t>Can ICTs Help Recreate a Less Violent Society?</a:t>
            </a:r>
            <a:endParaRPr lang="en-US" sz="3000" dirty="0">
              <a:solidFill>
                <a:srgbClr val="00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ECIS Travel\Oscar barney Octavia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400" y="1257915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4800" b="1" dirty="0">
                <a:solidFill>
                  <a:srgbClr val="FFCC00"/>
                </a:solidFill>
                <a:latin typeface="Kristen ITC" pitchFamily="66" charset="0"/>
              </a:rPr>
              <a:t>Very </a:t>
            </a:r>
            <a:r>
              <a:rPr lang="en-GB" sz="4800" dirty="0">
                <a:solidFill>
                  <a:srgbClr val="FFCC00"/>
                </a:solidFill>
                <a:latin typeface="Kristen ITC" pitchFamily="66" charset="0"/>
              </a:rPr>
              <a:t>Talented</a:t>
            </a:r>
            <a:r>
              <a:rPr lang="en-GB" sz="4800" b="1" dirty="0">
                <a:solidFill>
                  <a:srgbClr val="FFCC00"/>
                </a:solidFill>
                <a:latin typeface="Kristen ITC" pitchFamily="66" charset="0"/>
              </a:rPr>
              <a:t>...Very Poor!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75" y="78664"/>
            <a:ext cx="896302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The “</a:t>
            </a:r>
            <a:r>
              <a:rPr lang="en-GB" sz="6600" b="1" dirty="0" err="1">
                <a:solidFill>
                  <a:schemeClr val="bg1"/>
                </a:solidFill>
                <a:latin typeface="Comic Sans MS" pitchFamily="66" charset="0"/>
              </a:rPr>
              <a:t>Wembe</a:t>
            </a:r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” Family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553561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Can IS Promote their Talent and Reduce their Poverty?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:\ECIS Travel\safrica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solidFill>
            <a:srgbClr val="FF0000"/>
          </a:solidFill>
          <a:ln w="222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Can Information Systems Deliver Knowledge to prevent such Human Disasters?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0000"/>
                </a:solidFill>
                <a:latin typeface="Comic Sans MS" pitchFamily="66" charset="0"/>
              </a:rPr>
              <a:t>Xenophobic Frenzy: May 2008</a:t>
            </a:r>
          </a:p>
          <a:p>
            <a:pPr marL="85725"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Comic Sans MS" pitchFamily="66" charset="0"/>
              </a:rPr>
              <a:t>60 Deaths; 		40,000 Displaced.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7200" b="1">
                <a:effectLst/>
              </a:rPr>
              <a:t>Human Development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38113" y="2546350"/>
            <a:ext cx="876458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22300" indent="-442913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GB" altLang="en-US" sz="3000" b="1" i="1">
                <a:effectLst/>
              </a:rPr>
              <a:t>“the process of enlarging people’s choices. Their three essential choices are:</a:t>
            </a:r>
          </a:p>
          <a:p>
            <a:pPr lvl="1" algn="just" eaLnBrk="1" hangingPunct="1">
              <a:lnSpc>
                <a:spcPct val="95000"/>
              </a:lnSpc>
              <a:spcBef>
                <a:spcPct val="40000"/>
              </a:spcBef>
              <a:buFontTx/>
              <a:buAutoNum type="arabicPeriod"/>
            </a:pPr>
            <a:r>
              <a:rPr lang="en-GB" altLang="en-US" sz="3000" b="1" i="1">
                <a:solidFill>
                  <a:srgbClr val="00FF00"/>
                </a:solidFill>
                <a:effectLst/>
              </a:rPr>
              <a:t>To live a long and healthy life</a:t>
            </a:r>
          </a:p>
          <a:p>
            <a:pPr lvl="1" algn="just" eaLnBrk="1" hangingPunct="1">
              <a:lnSpc>
                <a:spcPct val="95000"/>
              </a:lnSpc>
              <a:spcBef>
                <a:spcPct val="40000"/>
              </a:spcBef>
              <a:buFontTx/>
              <a:buAutoNum type="arabicPeriod"/>
            </a:pPr>
            <a:r>
              <a:rPr lang="en-GB" altLang="en-US" sz="3000" b="1" i="1">
                <a:solidFill>
                  <a:srgbClr val="FF0000"/>
                </a:solidFill>
                <a:effectLst/>
              </a:rPr>
              <a:t>To acquire Knowledge</a:t>
            </a:r>
          </a:p>
          <a:p>
            <a:pPr lvl="1" algn="just" eaLnBrk="1" hangingPunct="1">
              <a:lnSpc>
                <a:spcPct val="95000"/>
              </a:lnSpc>
              <a:spcBef>
                <a:spcPct val="40000"/>
              </a:spcBef>
              <a:buFontTx/>
              <a:buAutoNum type="arabicPeriod"/>
            </a:pPr>
            <a:r>
              <a:rPr lang="en-GB" altLang="en-US" sz="3000" b="1" i="1">
                <a:solidFill>
                  <a:srgbClr val="66FFFF"/>
                </a:solidFill>
                <a:effectLst/>
              </a:rPr>
              <a:t>To have access to the resources needed for a decent standard of living</a:t>
            </a:r>
            <a:endParaRPr lang="en-US" altLang="en-US" sz="3000" b="1" i="1">
              <a:solidFill>
                <a:srgbClr val="66FFFF"/>
              </a:solidFill>
              <a:effectLst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3050" y="5994400"/>
            <a:ext cx="186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effectLst/>
              </a:rPr>
              <a:t>OECD</a:t>
            </a:r>
          </a:p>
        </p:txBody>
      </p:sp>
      <p:sp>
        <p:nvSpPr>
          <p:cNvPr id="552965" name="Line 5"/>
          <p:cNvSpPr>
            <a:spLocks noChangeShapeType="1"/>
          </p:cNvSpPr>
          <p:nvPr/>
        </p:nvSpPr>
        <p:spPr bwMode="auto">
          <a:xfrm>
            <a:off x="0" y="2224088"/>
            <a:ext cx="9144000" cy="1270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>
            <a:off x="0" y="6000750"/>
            <a:ext cx="1970088" cy="0"/>
          </a:xfrm>
          <a:prstGeom prst="line">
            <a:avLst/>
          </a:prstGeom>
          <a:noFill/>
          <a:ln w="10160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2"/>
          <p:cNvSpPr txBox="1">
            <a:spLocks noChangeArrowheads="1"/>
          </p:cNvSpPr>
          <p:nvPr/>
        </p:nvSpPr>
        <p:spPr bwMode="auto">
          <a:xfrm>
            <a:off x="0" y="114300"/>
            <a:ext cx="9102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4400" b="1">
                <a:solidFill>
                  <a:srgbClr val="00FF00"/>
                </a:solidFill>
                <a:effectLst/>
                <a:latin typeface="Times" panose="02020603050405020304" pitchFamily="18" charset="0"/>
              </a:rPr>
              <a:t>Choice 1: A Long and Healthy Life</a:t>
            </a:r>
          </a:p>
        </p:txBody>
      </p:sp>
      <p:sp>
        <p:nvSpPr>
          <p:cNvPr id="13315" name="Rectangle 382"/>
          <p:cNvSpPr>
            <a:spLocks noChangeArrowheads="1"/>
          </p:cNvSpPr>
          <p:nvPr/>
        </p:nvSpPr>
        <p:spPr bwMode="auto">
          <a:xfrm>
            <a:off x="392113" y="2855913"/>
            <a:ext cx="8062912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en-US" altLang="en-US" sz="1200">
              <a:effectLst/>
              <a:latin typeface="Times" panose="02020603050405020304" pitchFamily="18" charset="0"/>
            </a:endParaRPr>
          </a:p>
        </p:txBody>
      </p:sp>
      <p:sp>
        <p:nvSpPr>
          <p:cNvPr id="734262" name="Line 293"/>
          <p:cNvSpPr>
            <a:spLocks noChangeShapeType="1"/>
          </p:cNvSpPr>
          <p:nvPr/>
        </p:nvSpPr>
        <p:spPr bwMode="auto">
          <a:xfrm>
            <a:off x="2693988" y="6229350"/>
            <a:ext cx="1111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4263" name="Line 294"/>
          <p:cNvSpPr>
            <a:spLocks noChangeShapeType="1"/>
          </p:cNvSpPr>
          <p:nvPr/>
        </p:nvSpPr>
        <p:spPr bwMode="auto">
          <a:xfrm flipV="1">
            <a:off x="3943350" y="6229350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4264" name="Line 295"/>
          <p:cNvSpPr>
            <a:spLocks noChangeShapeType="1"/>
          </p:cNvSpPr>
          <p:nvPr/>
        </p:nvSpPr>
        <p:spPr bwMode="auto">
          <a:xfrm flipV="1">
            <a:off x="5178425" y="6229350"/>
            <a:ext cx="635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4265" name="Line 296"/>
          <p:cNvSpPr>
            <a:spLocks noChangeShapeType="1"/>
          </p:cNvSpPr>
          <p:nvPr/>
        </p:nvSpPr>
        <p:spPr bwMode="auto">
          <a:xfrm flipV="1">
            <a:off x="6429375" y="62293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376238" y="2701925"/>
            <a:ext cx="8174037" cy="4130675"/>
            <a:chOff x="237" y="1702"/>
            <a:chExt cx="5149" cy="2602"/>
          </a:xfrm>
        </p:grpSpPr>
        <p:grpSp>
          <p:nvGrpSpPr>
            <p:cNvPr id="13378" name="Group 187"/>
            <p:cNvGrpSpPr>
              <a:grpSpLocks/>
            </p:cNvGrpSpPr>
            <p:nvPr/>
          </p:nvGrpSpPr>
          <p:grpSpPr bwMode="auto">
            <a:xfrm>
              <a:off x="237" y="1702"/>
              <a:ext cx="5149" cy="2602"/>
              <a:chOff x="237" y="1702"/>
              <a:chExt cx="5149" cy="2602"/>
            </a:xfrm>
          </p:grpSpPr>
          <p:sp>
            <p:nvSpPr>
              <p:cNvPr id="734337" name="Rectangle 129"/>
              <p:cNvSpPr>
                <a:spLocks noChangeArrowheads="1"/>
              </p:cNvSpPr>
              <p:nvPr/>
            </p:nvSpPr>
            <p:spPr bwMode="auto">
              <a:xfrm>
                <a:off x="237" y="1702"/>
                <a:ext cx="5149" cy="2602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385" name="Group 130"/>
              <p:cNvGrpSpPr>
                <a:grpSpLocks/>
              </p:cNvGrpSpPr>
              <p:nvPr/>
            </p:nvGrpSpPr>
            <p:grpSpPr bwMode="auto">
              <a:xfrm>
                <a:off x="772" y="1875"/>
                <a:ext cx="171" cy="2096"/>
                <a:chOff x="684" y="1743"/>
                <a:chExt cx="171" cy="2096"/>
              </a:xfrm>
            </p:grpSpPr>
            <p:sp>
              <p:nvSpPr>
                <p:cNvPr id="734339" name="Line 281"/>
                <p:cNvSpPr>
                  <a:spLocks noChangeShapeType="1"/>
                </p:cNvSpPr>
                <p:nvPr/>
              </p:nvSpPr>
              <p:spPr bwMode="auto">
                <a:xfrm>
                  <a:off x="836" y="3796"/>
                  <a:ext cx="15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0" name="Line 282"/>
                <p:cNvSpPr>
                  <a:spLocks noChangeShapeType="1"/>
                </p:cNvSpPr>
                <p:nvPr/>
              </p:nvSpPr>
              <p:spPr bwMode="auto">
                <a:xfrm>
                  <a:off x="836" y="3575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1" name="Line 283"/>
                <p:cNvSpPr>
                  <a:spLocks noChangeShapeType="1"/>
                </p:cNvSpPr>
                <p:nvPr/>
              </p:nvSpPr>
              <p:spPr bwMode="auto">
                <a:xfrm>
                  <a:off x="836" y="3355"/>
                  <a:ext cx="15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2" name="Line 284"/>
                <p:cNvSpPr>
                  <a:spLocks noChangeShapeType="1"/>
                </p:cNvSpPr>
                <p:nvPr/>
              </p:nvSpPr>
              <p:spPr bwMode="auto">
                <a:xfrm>
                  <a:off x="836" y="3136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3" name="Line 285"/>
                <p:cNvSpPr>
                  <a:spLocks noChangeShapeType="1"/>
                </p:cNvSpPr>
                <p:nvPr/>
              </p:nvSpPr>
              <p:spPr bwMode="auto">
                <a:xfrm>
                  <a:off x="836" y="2918"/>
                  <a:ext cx="15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4" name="Line 286"/>
                <p:cNvSpPr>
                  <a:spLocks noChangeShapeType="1"/>
                </p:cNvSpPr>
                <p:nvPr/>
              </p:nvSpPr>
              <p:spPr bwMode="auto">
                <a:xfrm>
                  <a:off x="836" y="2693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5" name="Line 287"/>
                <p:cNvSpPr>
                  <a:spLocks noChangeShapeType="1"/>
                </p:cNvSpPr>
                <p:nvPr/>
              </p:nvSpPr>
              <p:spPr bwMode="auto">
                <a:xfrm>
                  <a:off x="836" y="2475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6" name="Line 288"/>
                <p:cNvSpPr>
                  <a:spLocks noChangeShapeType="1"/>
                </p:cNvSpPr>
                <p:nvPr/>
              </p:nvSpPr>
              <p:spPr bwMode="auto">
                <a:xfrm>
                  <a:off x="836" y="2254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7" name="Line 289"/>
                <p:cNvSpPr>
                  <a:spLocks noChangeShapeType="1"/>
                </p:cNvSpPr>
                <p:nvPr/>
              </p:nvSpPr>
              <p:spPr bwMode="auto">
                <a:xfrm>
                  <a:off x="836" y="2033"/>
                  <a:ext cx="15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8" name="Line 290"/>
                <p:cNvSpPr>
                  <a:spLocks noChangeShapeType="1"/>
                </p:cNvSpPr>
                <p:nvPr/>
              </p:nvSpPr>
              <p:spPr bwMode="auto">
                <a:xfrm>
                  <a:off x="836" y="1813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49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851" y="3796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719" y="3724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27" name="Rectangle 311"/>
                <p:cNvSpPr>
                  <a:spLocks noChangeArrowheads="1"/>
                </p:cNvSpPr>
                <p:nvPr/>
              </p:nvSpPr>
              <p:spPr bwMode="auto">
                <a:xfrm>
                  <a:off x="684" y="3506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10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28" name="Rectangle 312"/>
                <p:cNvSpPr>
                  <a:spLocks noChangeArrowheads="1"/>
                </p:cNvSpPr>
                <p:nvPr/>
              </p:nvSpPr>
              <p:spPr bwMode="auto">
                <a:xfrm>
                  <a:off x="684" y="3285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20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29" name="Rectangle 313"/>
                <p:cNvSpPr>
                  <a:spLocks noChangeArrowheads="1"/>
                </p:cNvSpPr>
                <p:nvPr/>
              </p:nvSpPr>
              <p:spPr bwMode="auto">
                <a:xfrm>
                  <a:off x="684" y="3065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30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4" y="2851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40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31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4" y="2621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50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32" name="Rectangle 316"/>
                <p:cNvSpPr>
                  <a:spLocks noChangeArrowheads="1"/>
                </p:cNvSpPr>
                <p:nvPr/>
              </p:nvSpPr>
              <p:spPr bwMode="auto">
                <a:xfrm>
                  <a:off x="684" y="2405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60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33" name="Rectangle 317"/>
                <p:cNvSpPr>
                  <a:spLocks noChangeArrowheads="1"/>
                </p:cNvSpPr>
                <p:nvPr/>
              </p:nvSpPr>
              <p:spPr bwMode="auto">
                <a:xfrm>
                  <a:off x="684" y="2186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70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34" name="Rectangle 318"/>
                <p:cNvSpPr>
                  <a:spLocks noChangeArrowheads="1"/>
                </p:cNvSpPr>
                <p:nvPr/>
              </p:nvSpPr>
              <p:spPr bwMode="auto">
                <a:xfrm>
                  <a:off x="684" y="1966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80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35" name="Rectangle 319"/>
                <p:cNvSpPr>
                  <a:spLocks noChangeArrowheads="1"/>
                </p:cNvSpPr>
                <p:nvPr/>
              </p:nvSpPr>
              <p:spPr bwMode="auto">
                <a:xfrm>
                  <a:off x="684" y="1743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90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734360" name="Line 370"/>
                <p:cNvSpPr>
                  <a:spLocks noChangeShapeType="1"/>
                </p:cNvSpPr>
                <p:nvPr/>
              </p:nvSpPr>
              <p:spPr bwMode="auto">
                <a:xfrm>
                  <a:off x="855" y="1820"/>
                  <a:ext cx="0" cy="19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386" name="Group 153"/>
              <p:cNvGrpSpPr>
                <a:grpSpLocks/>
              </p:cNvGrpSpPr>
              <p:nvPr/>
            </p:nvGrpSpPr>
            <p:grpSpPr bwMode="auto">
              <a:xfrm>
                <a:off x="4839" y="1875"/>
                <a:ext cx="180" cy="2096"/>
                <a:chOff x="4751" y="1743"/>
                <a:chExt cx="180" cy="2096"/>
              </a:xfrm>
            </p:grpSpPr>
            <p:sp>
              <p:nvSpPr>
                <p:cNvPr id="734362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4769" y="3796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3" name="Line 299"/>
                <p:cNvSpPr>
                  <a:spLocks noChangeShapeType="1"/>
                </p:cNvSpPr>
                <p:nvPr/>
              </p:nvSpPr>
              <p:spPr bwMode="auto">
                <a:xfrm>
                  <a:off x="4751" y="3796"/>
                  <a:ext cx="40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4" name="Line 300"/>
                <p:cNvSpPr>
                  <a:spLocks noChangeShapeType="1"/>
                </p:cNvSpPr>
                <p:nvPr/>
              </p:nvSpPr>
              <p:spPr bwMode="auto">
                <a:xfrm>
                  <a:off x="4751" y="3598"/>
                  <a:ext cx="40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5" name="Line 301"/>
                <p:cNvSpPr>
                  <a:spLocks noChangeShapeType="1"/>
                </p:cNvSpPr>
                <p:nvPr/>
              </p:nvSpPr>
              <p:spPr bwMode="auto">
                <a:xfrm>
                  <a:off x="4751" y="3397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6" name="Line 302"/>
                <p:cNvSpPr>
                  <a:spLocks noChangeShapeType="1"/>
                </p:cNvSpPr>
                <p:nvPr/>
              </p:nvSpPr>
              <p:spPr bwMode="auto">
                <a:xfrm>
                  <a:off x="4751" y="3200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7" name="Line 303"/>
                <p:cNvSpPr>
                  <a:spLocks noChangeShapeType="1"/>
                </p:cNvSpPr>
                <p:nvPr/>
              </p:nvSpPr>
              <p:spPr bwMode="auto">
                <a:xfrm>
                  <a:off x="4751" y="3004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8" name="Line 304"/>
                <p:cNvSpPr>
                  <a:spLocks noChangeShapeType="1"/>
                </p:cNvSpPr>
                <p:nvPr/>
              </p:nvSpPr>
              <p:spPr bwMode="auto">
                <a:xfrm>
                  <a:off x="4751" y="2808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69" name="Line 305"/>
                <p:cNvSpPr>
                  <a:spLocks noChangeShapeType="1"/>
                </p:cNvSpPr>
                <p:nvPr/>
              </p:nvSpPr>
              <p:spPr bwMode="auto">
                <a:xfrm>
                  <a:off x="4751" y="2607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70" name="Line 306"/>
                <p:cNvSpPr>
                  <a:spLocks noChangeShapeType="1"/>
                </p:cNvSpPr>
                <p:nvPr/>
              </p:nvSpPr>
              <p:spPr bwMode="auto">
                <a:xfrm>
                  <a:off x="4751" y="2409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71" name="Line 307"/>
                <p:cNvSpPr>
                  <a:spLocks noChangeShapeType="1"/>
                </p:cNvSpPr>
                <p:nvPr/>
              </p:nvSpPr>
              <p:spPr bwMode="auto">
                <a:xfrm>
                  <a:off x="4751" y="2213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72" name="Line 308"/>
                <p:cNvSpPr>
                  <a:spLocks noChangeShapeType="1"/>
                </p:cNvSpPr>
                <p:nvPr/>
              </p:nvSpPr>
              <p:spPr bwMode="auto">
                <a:xfrm>
                  <a:off x="4751" y="2011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4373" name="Line 309"/>
                <p:cNvSpPr>
                  <a:spLocks noChangeShapeType="1"/>
                </p:cNvSpPr>
                <p:nvPr/>
              </p:nvSpPr>
              <p:spPr bwMode="auto">
                <a:xfrm>
                  <a:off x="4751" y="1813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03" name="Rectangle 325"/>
                <p:cNvSpPr>
                  <a:spLocks noChangeArrowheads="1"/>
                </p:cNvSpPr>
                <p:nvPr/>
              </p:nvSpPr>
              <p:spPr bwMode="auto">
                <a:xfrm>
                  <a:off x="4833" y="3724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04" name="Rectangle 326"/>
                <p:cNvSpPr>
                  <a:spLocks noChangeArrowheads="1"/>
                </p:cNvSpPr>
                <p:nvPr/>
              </p:nvSpPr>
              <p:spPr bwMode="auto">
                <a:xfrm>
                  <a:off x="4833" y="3528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2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05" name="Rectangle 327"/>
                <p:cNvSpPr>
                  <a:spLocks noChangeArrowheads="1"/>
                </p:cNvSpPr>
                <p:nvPr/>
              </p:nvSpPr>
              <p:spPr bwMode="auto">
                <a:xfrm>
                  <a:off x="4833" y="3326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4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06" name="Rectangle 328"/>
                <p:cNvSpPr>
                  <a:spLocks noChangeArrowheads="1"/>
                </p:cNvSpPr>
                <p:nvPr/>
              </p:nvSpPr>
              <p:spPr bwMode="auto">
                <a:xfrm>
                  <a:off x="4833" y="3127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6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07" name="Rectangle 329"/>
                <p:cNvSpPr>
                  <a:spLocks noChangeArrowheads="1"/>
                </p:cNvSpPr>
                <p:nvPr/>
              </p:nvSpPr>
              <p:spPr bwMode="auto">
                <a:xfrm>
                  <a:off x="4833" y="2932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8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08" name="Rectangle 330"/>
                <p:cNvSpPr>
                  <a:spLocks noChangeArrowheads="1"/>
                </p:cNvSpPr>
                <p:nvPr/>
              </p:nvSpPr>
              <p:spPr bwMode="auto">
                <a:xfrm>
                  <a:off x="4833" y="2736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10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0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833" y="2537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12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1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833" y="2337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14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1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833" y="2144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16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12" name="Rectangle 334"/>
                <p:cNvSpPr>
                  <a:spLocks noChangeArrowheads="1"/>
                </p:cNvSpPr>
                <p:nvPr/>
              </p:nvSpPr>
              <p:spPr bwMode="auto">
                <a:xfrm>
                  <a:off x="4835" y="1941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18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413" name="Rectangle 335"/>
                <p:cNvSpPr>
                  <a:spLocks noChangeArrowheads="1"/>
                </p:cNvSpPr>
                <p:nvPr/>
              </p:nvSpPr>
              <p:spPr bwMode="auto">
                <a:xfrm>
                  <a:off x="4833" y="1743"/>
                  <a:ext cx="9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20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734385" name="Line 371"/>
                <p:cNvSpPr>
                  <a:spLocks noChangeShapeType="1"/>
                </p:cNvSpPr>
                <p:nvPr/>
              </p:nvSpPr>
              <p:spPr bwMode="auto">
                <a:xfrm>
                  <a:off x="4755" y="1820"/>
                  <a:ext cx="0" cy="19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3387" name="Rectangle 340"/>
              <p:cNvSpPr>
                <a:spLocks noChangeArrowheads="1"/>
              </p:cNvSpPr>
              <p:nvPr/>
            </p:nvSpPr>
            <p:spPr bwMode="auto">
              <a:xfrm rot="16200000" flipH="1">
                <a:off x="-600" y="2893"/>
                <a:ext cx="22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</a:rPr>
                  <a:t> Life expectancy at birth (years) &amp; Probability of surviving to age 65 (%) </a:t>
                </a:r>
              </a:p>
            </p:txBody>
          </p:sp>
          <p:sp>
            <p:nvSpPr>
              <p:cNvPr id="734387" name="Rectangle 354"/>
              <p:cNvSpPr>
                <a:spLocks noChangeArrowheads="1"/>
              </p:cNvSpPr>
              <p:nvPr/>
            </p:nvSpPr>
            <p:spPr bwMode="auto">
              <a:xfrm rot="16200000" flipH="1">
                <a:off x="4487" y="2860"/>
                <a:ext cx="137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algn="l"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8" charset="0"/>
                  </a:rPr>
                  <a:t> HIV Prevalence (%) </a:t>
                </a:r>
              </a:p>
            </p:txBody>
          </p:sp>
          <p:sp>
            <p:nvSpPr>
              <p:cNvPr id="734280" name="Line 368"/>
              <p:cNvSpPr>
                <a:spLocks noChangeShapeType="1"/>
              </p:cNvSpPr>
              <p:nvPr/>
            </p:nvSpPr>
            <p:spPr bwMode="auto">
              <a:xfrm>
                <a:off x="919" y="3927"/>
                <a:ext cx="39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4281" name="Line 369"/>
              <p:cNvSpPr>
                <a:spLocks noChangeShapeType="1"/>
              </p:cNvSpPr>
              <p:nvPr/>
            </p:nvSpPr>
            <p:spPr bwMode="auto">
              <a:xfrm>
                <a:off x="886" y="1948"/>
                <a:ext cx="39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79" name="Rectangle 320"/>
            <p:cNvSpPr>
              <a:spLocks noChangeArrowheads="1"/>
            </p:cNvSpPr>
            <p:nvPr/>
          </p:nvSpPr>
          <p:spPr bwMode="auto">
            <a:xfrm>
              <a:off x="1042" y="1732"/>
              <a:ext cx="623" cy="1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800" b="1">
                  <a:effectLst/>
                  <a:latin typeface="Times" panose="02020603050405020304" pitchFamily="18" charset="0"/>
                </a:rPr>
                <a:t> S. Africa </a:t>
              </a:r>
            </a:p>
          </p:txBody>
        </p:sp>
        <p:sp>
          <p:nvSpPr>
            <p:cNvPr id="13380" name="Rectangle 321"/>
            <p:cNvSpPr>
              <a:spLocks noChangeArrowheads="1"/>
            </p:cNvSpPr>
            <p:nvPr/>
          </p:nvSpPr>
          <p:spPr bwMode="auto">
            <a:xfrm>
              <a:off x="1827" y="1732"/>
              <a:ext cx="638" cy="1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800" b="1"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Thailand </a:t>
              </a:r>
            </a:p>
          </p:txBody>
        </p:sp>
        <p:sp>
          <p:nvSpPr>
            <p:cNvPr id="13381" name="Rectangle 322"/>
            <p:cNvSpPr>
              <a:spLocks noChangeArrowheads="1"/>
            </p:cNvSpPr>
            <p:nvPr/>
          </p:nvSpPr>
          <p:spPr bwMode="auto">
            <a:xfrm>
              <a:off x="2576" y="1732"/>
              <a:ext cx="726" cy="179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800" b="1"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Colombia </a:t>
              </a:r>
              <a:endParaRPr lang="en-US" altLang="en-US" sz="1800" b="1"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3382" name="Rectangle 323"/>
            <p:cNvSpPr>
              <a:spLocks noChangeArrowheads="1"/>
            </p:cNvSpPr>
            <p:nvPr/>
          </p:nvSpPr>
          <p:spPr bwMode="auto">
            <a:xfrm>
              <a:off x="3433" y="1732"/>
              <a:ext cx="534" cy="17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800" b="1">
                  <a:solidFill>
                    <a:schemeClr val="tx2"/>
                  </a:solidFill>
                  <a:effectLst/>
                  <a:latin typeface="Times" panose="02020603050405020304" pitchFamily="18" charset="0"/>
                </a:rPr>
                <a:t> Turkey </a:t>
              </a:r>
            </a:p>
          </p:txBody>
        </p:sp>
        <p:sp>
          <p:nvSpPr>
            <p:cNvPr id="13383" name="Rectangle 324"/>
            <p:cNvSpPr>
              <a:spLocks noChangeArrowheads="1"/>
            </p:cNvSpPr>
            <p:nvPr/>
          </p:nvSpPr>
          <p:spPr bwMode="auto">
            <a:xfrm>
              <a:off x="4154" y="1732"/>
              <a:ext cx="542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800" b="1">
                  <a:solidFill>
                    <a:schemeClr val="tx2"/>
                  </a:solidFill>
                  <a:effectLst/>
                  <a:latin typeface="Times" panose="02020603050405020304" pitchFamily="18" charset="0"/>
                </a:rPr>
                <a:t>S. Korea</a:t>
              </a:r>
            </a:p>
          </p:txBody>
        </p:sp>
      </p:grpSp>
      <p:sp>
        <p:nvSpPr>
          <p:cNvPr id="734321" name="Rectangle 338"/>
          <p:cNvSpPr>
            <a:spLocks noChangeArrowheads="1"/>
          </p:cNvSpPr>
          <p:nvPr/>
        </p:nvSpPr>
        <p:spPr bwMode="auto">
          <a:xfrm>
            <a:off x="341313" y="957263"/>
            <a:ext cx="8802687" cy="409575"/>
          </a:xfrm>
          <a:prstGeom prst="rect">
            <a:avLst/>
          </a:prstGeom>
          <a:solidFill>
            <a:srgbClr val="00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Probability of surviving to age 65: S. Africa 34%: S. Korea 79%</a:t>
            </a:r>
          </a:p>
        </p:txBody>
      </p:sp>
      <p:sp>
        <p:nvSpPr>
          <p:cNvPr id="734322" name="Rectangle 340"/>
          <p:cNvSpPr>
            <a:spLocks noChangeArrowheads="1"/>
          </p:cNvSpPr>
          <p:nvPr/>
        </p:nvSpPr>
        <p:spPr bwMode="auto">
          <a:xfrm flipH="1">
            <a:off x="344488" y="1452563"/>
            <a:ext cx="8485187" cy="409575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>
                <a:solidFill>
                  <a:srgbClr val="FF0000"/>
                </a:solidFill>
                <a:effectLst/>
                <a:latin typeface="Times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Life expectancy at birth: S. Africa 53 years: S. Korea 77 years </a:t>
            </a:r>
          </a:p>
        </p:txBody>
      </p:sp>
      <p:sp>
        <p:nvSpPr>
          <p:cNvPr id="734323" name="Rectangle 354"/>
          <p:cNvSpPr>
            <a:spLocks noChangeArrowheads="1"/>
          </p:cNvSpPr>
          <p:nvPr/>
        </p:nvSpPr>
        <p:spPr bwMode="auto">
          <a:xfrm flipH="1">
            <a:off x="344488" y="1993900"/>
            <a:ext cx="7029450" cy="447675"/>
          </a:xfrm>
          <a:prstGeom prst="rect">
            <a:avLst/>
          </a:pr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HIV Prevalence: S. Africa 18.8%: S. Korea &lt;0.1% </a:t>
            </a:r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5851525" y="3275013"/>
            <a:ext cx="1768475" cy="3495675"/>
            <a:chOff x="3686" y="2039"/>
            <a:chExt cx="1114" cy="2202"/>
          </a:xfrm>
        </p:grpSpPr>
        <p:grpSp>
          <p:nvGrpSpPr>
            <p:cNvPr id="13361" name="Group 116"/>
            <p:cNvGrpSpPr>
              <a:grpSpLocks/>
            </p:cNvGrpSpPr>
            <p:nvPr/>
          </p:nvGrpSpPr>
          <p:grpSpPr bwMode="auto">
            <a:xfrm>
              <a:off x="3735" y="2039"/>
              <a:ext cx="951" cy="1864"/>
              <a:chOff x="3535" y="2063"/>
              <a:chExt cx="951" cy="1864"/>
            </a:xfrm>
          </p:grpSpPr>
          <p:grpSp>
            <p:nvGrpSpPr>
              <p:cNvPr id="13363" name="Group 69"/>
              <p:cNvGrpSpPr>
                <a:grpSpLocks/>
              </p:cNvGrpSpPr>
              <p:nvPr/>
            </p:nvGrpSpPr>
            <p:grpSpPr bwMode="auto">
              <a:xfrm>
                <a:off x="3535" y="2063"/>
                <a:ext cx="192" cy="1864"/>
                <a:chOff x="1303" y="1452"/>
                <a:chExt cx="192" cy="1864"/>
              </a:xfrm>
            </p:grpSpPr>
            <p:sp>
              <p:nvSpPr>
                <p:cNvPr id="13376" name="Rectangle 275"/>
                <p:cNvSpPr>
                  <a:spLocks noChangeArrowheads="1"/>
                </p:cNvSpPr>
                <p:nvPr/>
              </p:nvSpPr>
              <p:spPr bwMode="auto">
                <a:xfrm>
                  <a:off x="1303" y="1452"/>
                  <a:ext cx="192" cy="1864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000">
                    <a:solidFill>
                      <a:srgbClr val="CC0000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77" name="Text Box 36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71" y="1746"/>
                  <a:ext cx="461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18000" tIns="0" rIns="1800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18.8%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64" name="Group 101"/>
              <p:cNvGrpSpPr>
                <a:grpSpLocks/>
              </p:cNvGrpSpPr>
              <p:nvPr/>
            </p:nvGrpSpPr>
            <p:grpSpPr bwMode="auto">
              <a:xfrm>
                <a:off x="3743" y="3428"/>
                <a:ext cx="174" cy="499"/>
                <a:chOff x="2103" y="2817"/>
                <a:chExt cx="174" cy="499"/>
              </a:xfrm>
            </p:grpSpPr>
            <p:sp>
              <p:nvSpPr>
                <p:cNvPr id="13374" name="Rectangle 276"/>
                <p:cNvSpPr>
                  <a:spLocks noChangeArrowheads="1"/>
                </p:cNvSpPr>
                <p:nvPr/>
              </p:nvSpPr>
              <p:spPr bwMode="auto">
                <a:xfrm>
                  <a:off x="2103" y="3176"/>
                  <a:ext cx="174" cy="1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75" name="Text Box 36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058" y="2892"/>
                  <a:ext cx="289" cy="139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 1.4% </a:t>
                  </a:r>
                  <a:endParaRPr lang="en-US" altLang="en-US" sz="1200" b="1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65" name="Group 104"/>
              <p:cNvGrpSpPr>
                <a:grpSpLocks/>
              </p:cNvGrpSpPr>
              <p:nvPr/>
            </p:nvGrpSpPr>
            <p:grpSpPr bwMode="auto">
              <a:xfrm>
                <a:off x="3935" y="3532"/>
                <a:ext cx="168" cy="395"/>
                <a:chOff x="2887" y="2921"/>
                <a:chExt cx="168" cy="395"/>
              </a:xfrm>
            </p:grpSpPr>
            <p:sp>
              <p:nvSpPr>
                <p:cNvPr id="13372" name="Rectangle 277"/>
                <p:cNvSpPr>
                  <a:spLocks noChangeArrowheads="1"/>
                </p:cNvSpPr>
                <p:nvPr/>
              </p:nvSpPr>
              <p:spPr bwMode="auto">
                <a:xfrm>
                  <a:off x="2887" y="3255"/>
                  <a:ext cx="168" cy="61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73" name="Text Box 36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821" y="2995"/>
                  <a:ext cx="287" cy="139"/>
                </a:xfrm>
                <a:prstGeom prst="rect">
                  <a:avLst/>
                </a:prstGeom>
                <a:solidFill>
                  <a:srgbClr val="FF9933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solidFill>
                        <a:srgbClr val="000000"/>
                      </a:solidFill>
                      <a:effectLst/>
                      <a:latin typeface="Times" panose="02020603050405020304" pitchFamily="18" charset="0"/>
                    </a:rPr>
                    <a:t>0.6%</a:t>
                  </a:r>
                  <a:endParaRPr lang="en-US" altLang="en-US" sz="1200" b="1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66" name="Group 107"/>
              <p:cNvGrpSpPr>
                <a:grpSpLocks/>
              </p:cNvGrpSpPr>
              <p:nvPr/>
            </p:nvGrpSpPr>
            <p:grpSpPr bwMode="auto">
              <a:xfrm>
                <a:off x="4125" y="3460"/>
                <a:ext cx="170" cy="467"/>
                <a:chOff x="3669" y="2849"/>
                <a:chExt cx="170" cy="467"/>
              </a:xfrm>
            </p:grpSpPr>
            <p:sp>
              <p:nvSpPr>
                <p:cNvPr id="133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3669" y="3296"/>
                  <a:ext cx="170" cy="2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71" name="Text Box 36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50" y="2980"/>
                  <a:ext cx="401" cy="139"/>
                </a:xfrm>
                <a:prstGeom prst="rect">
                  <a:avLst/>
                </a:prstGeom>
                <a:solidFill>
                  <a:srgbClr val="0033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&lt;0.2%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67" name="Group 110"/>
              <p:cNvGrpSpPr>
                <a:grpSpLocks/>
              </p:cNvGrpSpPr>
              <p:nvPr/>
            </p:nvGrpSpPr>
            <p:grpSpPr bwMode="auto">
              <a:xfrm>
                <a:off x="4314" y="3483"/>
                <a:ext cx="172" cy="444"/>
                <a:chOff x="4458" y="2872"/>
                <a:chExt cx="172" cy="444"/>
              </a:xfrm>
            </p:grpSpPr>
            <p:sp>
              <p:nvSpPr>
                <p:cNvPr id="13368" name="Rectangle 279"/>
                <p:cNvSpPr>
                  <a:spLocks noChangeArrowheads="1"/>
                </p:cNvSpPr>
                <p:nvPr/>
              </p:nvSpPr>
              <p:spPr bwMode="auto">
                <a:xfrm>
                  <a:off x="4458" y="3302"/>
                  <a:ext cx="172" cy="1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69" name="Text Box 36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339" y="3003"/>
                  <a:ext cx="401" cy="1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&lt;0.1%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</p:grpSp>
        <p:sp>
          <p:nvSpPr>
            <p:cNvPr id="13362" name="Rectangle 354"/>
            <p:cNvSpPr>
              <a:spLocks noChangeArrowheads="1"/>
            </p:cNvSpPr>
            <p:nvPr/>
          </p:nvSpPr>
          <p:spPr bwMode="auto">
            <a:xfrm flipH="1">
              <a:off x="3686" y="3951"/>
              <a:ext cx="1114" cy="29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118800" rIns="36000" bIns="11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altLang="en-US" sz="1400" b="1"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 HIV Prevalence (%) </a:t>
              </a:r>
            </a:p>
          </p:txBody>
        </p:sp>
      </p:grp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3603625" y="3546475"/>
            <a:ext cx="1741488" cy="3233738"/>
            <a:chOff x="2270" y="2210"/>
            <a:chExt cx="1097" cy="2037"/>
          </a:xfrm>
        </p:grpSpPr>
        <p:grpSp>
          <p:nvGrpSpPr>
            <p:cNvPr id="13344" name="Group 117"/>
            <p:cNvGrpSpPr>
              <a:grpSpLocks/>
            </p:cNvGrpSpPr>
            <p:nvPr/>
          </p:nvGrpSpPr>
          <p:grpSpPr bwMode="auto">
            <a:xfrm>
              <a:off x="2375" y="2210"/>
              <a:ext cx="869" cy="1693"/>
              <a:chOff x="2135" y="2234"/>
              <a:chExt cx="869" cy="1693"/>
            </a:xfrm>
          </p:grpSpPr>
          <p:grpSp>
            <p:nvGrpSpPr>
              <p:cNvPr id="13346" name="Group 66"/>
              <p:cNvGrpSpPr>
                <a:grpSpLocks/>
              </p:cNvGrpSpPr>
              <p:nvPr/>
            </p:nvGrpSpPr>
            <p:grpSpPr bwMode="auto">
              <a:xfrm>
                <a:off x="2135" y="2752"/>
                <a:ext cx="161" cy="1175"/>
                <a:chOff x="1119" y="2143"/>
                <a:chExt cx="161" cy="1175"/>
              </a:xfrm>
            </p:grpSpPr>
            <p:sp>
              <p:nvSpPr>
                <p:cNvPr id="13359" name="Rectangle 270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1119" y="2143"/>
                  <a:ext cx="161" cy="1175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0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60" name="Text Box 36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016" y="2457"/>
                  <a:ext cx="387" cy="139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 53 years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47" name="Group 89"/>
              <p:cNvGrpSpPr>
                <a:grpSpLocks/>
              </p:cNvGrpSpPr>
              <p:nvPr/>
            </p:nvGrpSpPr>
            <p:grpSpPr bwMode="auto">
              <a:xfrm>
                <a:off x="2316" y="2414"/>
                <a:ext cx="163" cy="1513"/>
                <a:chOff x="1924" y="1803"/>
                <a:chExt cx="163" cy="1513"/>
              </a:xfrm>
            </p:grpSpPr>
            <p:sp>
              <p:nvSpPr>
                <p:cNvPr id="13357" name="Rectangle 271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1924" y="1803"/>
                  <a:ext cx="163" cy="1513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58" name="Text Box 36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756" y="2034"/>
                  <a:ext cx="507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8000" tIns="0" rIns="1800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  68.6 years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48" name="Group 92"/>
              <p:cNvGrpSpPr>
                <a:grpSpLocks/>
              </p:cNvGrpSpPr>
              <p:nvPr/>
            </p:nvGrpSpPr>
            <p:grpSpPr bwMode="auto">
              <a:xfrm>
                <a:off x="2664" y="2347"/>
                <a:ext cx="161" cy="1580"/>
                <a:chOff x="2704" y="1736"/>
                <a:chExt cx="161" cy="1580"/>
              </a:xfrm>
            </p:grpSpPr>
            <p:sp>
              <p:nvSpPr>
                <p:cNvPr id="13355" name="Rectangle 272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2704" y="1736"/>
                  <a:ext cx="161" cy="1580"/>
                </a:xfrm>
                <a:prstGeom prst="rect">
                  <a:avLst/>
                </a:prstGeom>
                <a:solidFill>
                  <a:srgbClr val="FF9933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56" name="Text Box 36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29" y="1972"/>
                  <a:ext cx="507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8000" tIns="0" rIns="1800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  71.7 years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49" name="Group 95"/>
              <p:cNvGrpSpPr>
                <a:grpSpLocks/>
              </p:cNvGrpSpPr>
              <p:nvPr/>
            </p:nvGrpSpPr>
            <p:grpSpPr bwMode="auto">
              <a:xfrm>
                <a:off x="2490" y="2369"/>
                <a:ext cx="161" cy="1558"/>
                <a:chOff x="3490" y="1758"/>
                <a:chExt cx="161" cy="1558"/>
              </a:xfrm>
            </p:grpSpPr>
            <p:sp>
              <p:nvSpPr>
                <p:cNvPr id="13353" name="Rectangle 273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3490" y="1758"/>
                  <a:ext cx="161" cy="1558"/>
                </a:xfrm>
                <a:prstGeom prst="rect">
                  <a:avLst/>
                </a:prstGeom>
                <a:solidFill>
                  <a:srgbClr val="0033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54" name="Text Box 36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328" y="2349"/>
                  <a:ext cx="483" cy="139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  70.8years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50" name="Group 98"/>
              <p:cNvGrpSpPr>
                <a:grpSpLocks/>
              </p:cNvGrpSpPr>
              <p:nvPr/>
            </p:nvGrpSpPr>
            <p:grpSpPr bwMode="auto">
              <a:xfrm>
                <a:off x="2842" y="2234"/>
                <a:ext cx="162" cy="1693"/>
                <a:chOff x="4258" y="1623"/>
                <a:chExt cx="162" cy="1693"/>
              </a:xfrm>
            </p:grpSpPr>
            <p:sp>
              <p:nvSpPr>
                <p:cNvPr id="13351" name="Rectangle 274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4258" y="1623"/>
                  <a:ext cx="162" cy="169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52" name="Text Box 36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122" y="2243"/>
                  <a:ext cx="435" cy="139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  77 years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</p:grpSp>
        <p:sp>
          <p:nvSpPr>
            <p:cNvPr id="13345" name="Rectangle 340"/>
            <p:cNvSpPr>
              <a:spLocks noChangeArrowheads="1"/>
            </p:cNvSpPr>
            <p:nvPr/>
          </p:nvSpPr>
          <p:spPr bwMode="auto">
            <a:xfrm flipH="1">
              <a:off x="2270" y="3951"/>
              <a:ext cx="1097" cy="2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Life expectancy at birth (years) </a:t>
              </a:r>
              <a:endParaRPr lang="en-US" altLang="en-US" sz="1400" b="1"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20" name="Group 123"/>
          <p:cNvGrpSpPr>
            <a:grpSpLocks/>
          </p:cNvGrpSpPr>
          <p:nvPr/>
        </p:nvGrpSpPr>
        <p:grpSpPr bwMode="auto">
          <a:xfrm>
            <a:off x="1268413" y="3479800"/>
            <a:ext cx="1974850" cy="3297238"/>
            <a:chOff x="759" y="2170"/>
            <a:chExt cx="1244" cy="2077"/>
          </a:xfrm>
        </p:grpSpPr>
        <p:grpSp>
          <p:nvGrpSpPr>
            <p:cNvPr id="13327" name="Group 118"/>
            <p:cNvGrpSpPr>
              <a:grpSpLocks/>
            </p:cNvGrpSpPr>
            <p:nvPr/>
          </p:nvGrpSpPr>
          <p:grpSpPr bwMode="auto">
            <a:xfrm>
              <a:off x="985" y="2170"/>
              <a:ext cx="875" cy="1733"/>
              <a:chOff x="985" y="2194"/>
              <a:chExt cx="875" cy="1733"/>
            </a:xfrm>
          </p:grpSpPr>
          <p:grpSp>
            <p:nvGrpSpPr>
              <p:cNvPr id="13329" name="Group 74"/>
              <p:cNvGrpSpPr>
                <a:grpSpLocks/>
              </p:cNvGrpSpPr>
              <p:nvPr/>
            </p:nvGrpSpPr>
            <p:grpSpPr bwMode="auto">
              <a:xfrm>
                <a:off x="985" y="3180"/>
                <a:ext cx="163" cy="747"/>
                <a:chOff x="929" y="2569"/>
                <a:chExt cx="163" cy="747"/>
              </a:xfrm>
            </p:grpSpPr>
            <p:sp>
              <p:nvSpPr>
                <p:cNvPr id="13342" name="Rectangle 265" descr="50%"/>
                <p:cNvSpPr>
                  <a:spLocks noChangeArrowheads="1"/>
                </p:cNvSpPr>
                <p:nvPr/>
              </p:nvSpPr>
              <p:spPr bwMode="auto">
                <a:xfrm>
                  <a:off x="929" y="2569"/>
                  <a:ext cx="163" cy="747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43" name="Text Box 3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46" y="2920"/>
                  <a:ext cx="330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 34%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30" name="Group 77"/>
              <p:cNvGrpSpPr>
                <a:grpSpLocks/>
              </p:cNvGrpSpPr>
              <p:nvPr/>
            </p:nvGrpSpPr>
            <p:grpSpPr bwMode="auto">
              <a:xfrm>
                <a:off x="1163" y="2651"/>
                <a:ext cx="163" cy="1276"/>
                <a:chOff x="1747" y="2040"/>
                <a:chExt cx="163" cy="1276"/>
              </a:xfrm>
            </p:grpSpPr>
            <p:sp>
              <p:nvSpPr>
                <p:cNvPr id="13340" name="Rectangle 266" descr="50%"/>
                <p:cNvSpPr>
                  <a:spLocks noChangeArrowheads="1"/>
                </p:cNvSpPr>
                <p:nvPr/>
              </p:nvSpPr>
              <p:spPr bwMode="auto">
                <a:xfrm>
                  <a:off x="1747" y="2040"/>
                  <a:ext cx="163" cy="127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41" name="Text Box 3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661" y="2253"/>
                  <a:ext cx="330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57.8%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31" name="Group 80"/>
              <p:cNvGrpSpPr>
                <a:grpSpLocks/>
              </p:cNvGrpSpPr>
              <p:nvPr/>
            </p:nvGrpSpPr>
            <p:grpSpPr bwMode="auto">
              <a:xfrm>
                <a:off x="1339" y="2407"/>
                <a:ext cx="157" cy="1520"/>
                <a:chOff x="2531" y="1796"/>
                <a:chExt cx="157" cy="1520"/>
              </a:xfrm>
            </p:grpSpPr>
            <p:sp>
              <p:nvSpPr>
                <p:cNvPr id="13338" name="Rectangle 267" descr="50%"/>
                <p:cNvSpPr>
                  <a:spLocks noChangeArrowheads="1"/>
                </p:cNvSpPr>
                <p:nvPr/>
              </p:nvSpPr>
              <p:spPr bwMode="auto">
                <a:xfrm>
                  <a:off x="2531" y="1796"/>
                  <a:ext cx="157" cy="1520"/>
                </a:xfrm>
                <a:prstGeom prst="rect">
                  <a:avLst/>
                </a:prstGeom>
                <a:solidFill>
                  <a:srgbClr val="FF9933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39" name="Text Box 3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452" y="2000"/>
                  <a:ext cx="330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69%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32" name="Group 83"/>
              <p:cNvGrpSpPr>
                <a:grpSpLocks/>
              </p:cNvGrpSpPr>
              <p:nvPr/>
            </p:nvGrpSpPr>
            <p:grpSpPr bwMode="auto">
              <a:xfrm>
                <a:off x="1519" y="2344"/>
                <a:ext cx="161" cy="1583"/>
                <a:chOff x="3311" y="1733"/>
                <a:chExt cx="161" cy="1583"/>
              </a:xfrm>
            </p:grpSpPr>
            <p:sp>
              <p:nvSpPr>
                <p:cNvPr id="13336" name="Rectangle 268" descr="50%"/>
                <p:cNvSpPr>
                  <a:spLocks noChangeArrowheads="1"/>
                </p:cNvSpPr>
                <p:nvPr/>
              </p:nvSpPr>
              <p:spPr bwMode="auto">
                <a:xfrm>
                  <a:off x="3311" y="1733"/>
                  <a:ext cx="161" cy="1583"/>
                </a:xfrm>
                <a:prstGeom prst="rect">
                  <a:avLst/>
                </a:prstGeom>
                <a:solidFill>
                  <a:srgbClr val="0033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37" name="Text Box 3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227" y="1909"/>
                  <a:ext cx="330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72%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grpSp>
            <p:nvGrpSpPr>
              <p:cNvPr id="13333" name="Group 86"/>
              <p:cNvGrpSpPr>
                <a:grpSpLocks/>
              </p:cNvGrpSpPr>
              <p:nvPr/>
            </p:nvGrpSpPr>
            <p:grpSpPr bwMode="auto">
              <a:xfrm>
                <a:off x="1697" y="2194"/>
                <a:ext cx="163" cy="1733"/>
                <a:chOff x="4065" y="1585"/>
                <a:chExt cx="163" cy="1733"/>
              </a:xfrm>
            </p:grpSpPr>
            <p:sp>
              <p:nvSpPr>
                <p:cNvPr id="13334" name="Rectangle 269" descr="50%"/>
                <p:cNvSpPr>
                  <a:spLocks noChangeArrowheads="1"/>
                </p:cNvSpPr>
                <p:nvPr/>
              </p:nvSpPr>
              <p:spPr bwMode="auto">
                <a:xfrm>
                  <a:off x="4065" y="1585"/>
                  <a:ext cx="163" cy="173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200"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3335" name="Text Box 3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986" y="1800"/>
                  <a:ext cx="330" cy="117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 b="1">
                      <a:effectLst/>
                      <a:latin typeface="Times" panose="02020603050405020304" pitchFamily="18" charset="0"/>
                    </a:rPr>
                    <a:t>78.6% </a:t>
                  </a:r>
                  <a:endParaRPr lang="en-US" altLang="en-US" sz="1200" b="1">
                    <a:effectLst/>
                    <a:latin typeface="Times" panose="02020603050405020304" pitchFamily="18" charset="0"/>
                  </a:endParaRPr>
                </a:p>
              </p:txBody>
            </p:sp>
          </p:grpSp>
        </p:grpSp>
        <p:sp>
          <p:nvSpPr>
            <p:cNvPr id="13328" name="Rectangle 338"/>
            <p:cNvSpPr>
              <a:spLocks noChangeArrowheads="1"/>
            </p:cNvSpPr>
            <p:nvPr/>
          </p:nvSpPr>
          <p:spPr bwMode="auto">
            <a:xfrm>
              <a:off x="759" y="3951"/>
              <a:ext cx="1244" cy="296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Probability of surviving to age 65 (%)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321" grpId="0" animBg="1"/>
      <p:bldP spid="734322" grpId="0" animBg="1"/>
      <p:bldP spid="7343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7325" y="1641475"/>
            <a:ext cx="8789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altLang="en-US" sz="3600">
              <a:solidFill>
                <a:srgbClr val="000000"/>
              </a:solidFill>
              <a:effectLst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4625" y="133350"/>
            <a:ext cx="87820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GB" altLang="en-US" sz="4200" b="1">
                <a:solidFill>
                  <a:srgbClr val="FF0000"/>
                </a:solidFill>
                <a:effectLst/>
              </a:rPr>
              <a:t>Choice: To Acquire knowledge</a:t>
            </a:r>
            <a:endParaRPr lang="en-GB" altLang="en-US" sz="3000" b="1">
              <a:solidFill>
                <a:srgbClr val="FF0000"/>
              </a:solidFill>
              <a:effectLst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0429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>
                <a:effectLst/>
                <a:latin typeface="Times New Roman" panose="02020603050405020304" pitchFamily="18" charset="0"/>
              </a:rPr>
              <a:t>How Internationally Competitive are South Africans?</a:t>
            </a:r>
          </a:p>
        </p:txBody>
      </p:sp>
      <p:sp>
        <p:nvSpPr>
          <p:cNvPr id="671776" name="Line 32"/>
          <p:cNvSpPr>
            <a:spLocks noChangeShapeType="1"/>
          </p:cNvSpPr>
          <p:nvPr/>
        </p:nvSpPr>
        <p:spPr bwMode="auto">
          <a:xfrm>
            <a:off x="0" y="939800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1777" name="Line 33"/>
          <p:cNvSpPr>
            <a:spLocks noChangeShapeType="1"/>
          </p:cNvSpPr>
          <p:nvPr/>
        </p:nvSpPr>
        <p:spPr bwMode="auto">
          <a:xfrm>
            <a:off x="-6350" y="1619250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71986" name="Group 242"/>
          <p:cNvGraphicFramePr>
            <a:graphicFrameLocks noGrp="1"/>
          </p:cNvGraphicFramePr>
          <p:nvPr/>
        </p:nvGraphicFramePr>
        <p:xfrm>
          <a:off x="257175" y="1887538"/>
          <a:ext cx="8607425" cy="4816476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2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Grade 8 Maths Score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TIMSS 2003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46 countries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Grade 8 Science Score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TIMSS 2003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46 countries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Grade 4 Reading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PIRLS 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40 countries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Highest Country (Score)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Singapore (605)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Singapore (578)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Russia (567)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International Average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Country (Score)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Romania, Norway (467)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Jordan, Moldova (474)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Moldova, Belgium (500)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Lowest Country (Score)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South Africa (264)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South Africa (244)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South Africa (306)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1977" name="Text Box 233"/>
          <p:cNvSpPr txBox="1">
            <a:spLocks noChangeArrowheads="1"/>
          </p:cNvSpPr>
          <p:nvPr/>
        </p:nvSpPr>
        <p:spPr bwMode="auto">
          <a:xfrm>
            <a:off x="2149475" y="6357938"/>
            <a:ext cx="24384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0000"/>
                </a:solidFill>
                <a:effectLst/>
              </a:rPr>
              <a:t>57% Below Average</a:t>
            </a:r>
            <a:endParaRPr lang="en-US" b="1">
              <a:solidFill>
                <a:srgbClr val="FF0000"/>
              </a:solidFill>
              <a:effectLst/>
            </a:endParaRPr>
          </a:p>
        </p:txBody>
      </p:sp>
      <p:sp>
        <p:nvSpPr>
          <p:cNvPr id="671978" name="Text Box 234"/>
          <p:cNvSpPr txBox="1">
            <a:spLocks noChangeArrowheads="1"/>
          </p:cNvSpPr>
          <p:nvPr/>
        </p:nvSpPr>
        <p:spPr bwMode="auto">
          <a:xfrm>
            <a:off x="4375150" y="6361113"/>
            <a:ext cx="24384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0000"/>
                </a:solidFill>
                <a:effectLst/>
              </a:rPr>
              <a:t>51% Below Average</a:t>
            </a:r>
            <a:endParaRPr lang="en-US" b="1">
              <a:solidFill>
                <a:srgbClr val="FF0000"/>
              </a:solidFill>
              <a:effectLst/>
            </a:endParaRPr>
          </a:p>
        </p:txBody>
      </p:sp>
      <p:sp>
        <p:nvSpPr>
          <p:cNvPr id="671979" name="Text Box 235"/>
          <p:cNvSpPr txBox="1">
            <a:spLocks noChangeArrowheads="1"/>
          </p:cNvSpPr>
          <p:nvPr/>
        </p:nvSpPr>
        <p:spPr bwMode="auto">
          <a:xfrm>
            <a:off x="6557963" y="6350000"/>
            <a:ext cx="2438400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0000"/>
                </a:solidFill>
                <a:effectLst/>
              </a:rPr>
              <a:t>61% Below Average</a:t>
            </a:r>
            <a:endParaRPr lang="en-US" b="1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7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7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7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977" grpId="0"/>
      <p:bldP spid="671978" grpId="0"/>
      <p:bldP spid="671979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cean">
  <a:themeElements>
    <a:clrScheme name="1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31952</TotalTime>
  <Pages>29</Pages>
  <Words>4618</Words>
  <Application>Microsoft Office PowerPoint</Application>
  <PresentationFormat>On-screen Show (4:3)</PresentationFormat>
  <Paragraphs>603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Black</vt:lpstr>
      <vt:lpstr>AvantGarde</vt:lpstr>
      <vt:lpstr>Comic Sans MS</vt:lpstr>
      <vt:lpstr>Impact</vt:lpstr>
      <vt:lpstr>Kristen ITC</vt:lpstr>
      <vt:lpstr>Tahoma</vt:lpstr>
      <vt:lpstr>Times</vt:lpstr>
      <vt:lpstr>Times New Roman</vt:lpstr>
      <vt:lpstr>Wingdings</vt:lpstr>
      <vt:lpstr>Ocean</vt:lpstr>
      <vt:lpstr>Default Design</vt:lpstr>
      <vt:lpstr>1_Ocean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SADC Telecom Policy Symposium</dc:title>
  <dc:subject>SADC Telecoms</dc:subject>
  <dc:creator>Walter Brown</dc:creator>
  <cp:keywords/>
  <dc:description/>
  <cp:lastModifiedBy>Walter Brown</cp:lastModifiedBy>
  <cp:revision>740</cp:revision>
  <cp:lastPrinted>1997-09-07T08:53:32Z</cp:lastPrinted>
  <dcterms:created xsi:type="dcterms:W3CDTF">1997-08-29T10:25:18Z</dcterms:created>
  <dcterms:modified xsi:type="dcterms:W3CDTF">2020-08-11T11:40:42Z</dcterms:modified>
</cp:coreProperties>
</file>